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handoutMasterIdLst>
    <p:handoutMasterId r:id="rId44"/>
  </p:handoutMasterIdLst>
  <p:sldIdLst>
    <p:sldId id="256" r:id="rId2"/>
    <p:sldId id="1039" r:id="rId3"/>
    <p:sldId id="557" r:id="rId4"/>
    <p:sldId id="955" r:id="rId5"/>
    <p:sldId id="956" r:id="rId6"/>
    <p:sldId id="542" r:id="rId7"/>
    <p:sldId id="1007" r:id="rId8"/>
    <p:sldId id="977" r:id="rId9"/>
    <p:sldId id="978" r:id="rId10"/>
    <p:sldId id="982" r:id="rId11"/>
    <p:sldId id="269" r:id="rId12"/>
    <p:sldId id="983" r:id="rId13"/>
    <p:sldId id="984" r:id="rId14"/>
    <p:sldId id="985" r:id="rId15"/>
    <p:sldId id="986" r:id="rId16"/>
    <p:sldId id="988" r:id="rId17"/>
    <p:sldId id="989" r:id="rId18"/>
    <p:sldId id="990" r:id="rId19"/>
    <p:sldId id="991" r:id="rId20"/>
    <p:sldId id="992" r:id="rId21"/>
    <p:sldId id="1006" r:id="rId22"/>
    <p:sldId id="994" r:id="rId23"/>
    <p:sldId id="993" r:id="rId24"/>
    <p:sldId id="995" r:id="rId25"/>
    <p:sldId id="1004" r:id="rId26"/>
    <p:sldId id="996" r:id="rId27"/>
    <p:sldId id="997" r:id="rId28"/>
    <p:sldId id="1036" r:id="rId29"/>
    <p:sldId id="1037" r:id="rId30"/>
    <p:sldId id="1038" r:id="rId31"/>
    <p:sldId id="998" r:id="rId32"/>
    <p:sldId id="987" r:id="rId33"/>
    <p:sldId id="999" r:id="rId34"/>
    <p:sldId id="1000" r:id="rId35"/>
    <p:sldId id="1001" r:id="rId36"/>
    <p:sldId id="1002" r:id="rId37"/>
    <p:sldId id="1003" r:id="rId38"/>
    <p:sldId id="1005" r:id="rId39"/>
    <p:sldId id="1040" r:id="rId40"/>
    <p:sldId id="968" r:id="rId41"/>
    <p:sldId id="261" r:id="rId42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45"/>
    </p:embeddedFont>
    <p:embeddedFont>
      <p:font typeface="Cambria Math" panose="02040503050406030204" pitchFamily="18" charset="0"/>
      <p:regular r:id="rId46"/>
    </p:embeddedFont>
    <p:embeddedFont>
      <p:font typeface="CMU Typewriter Text" panose="02000609000000000000" pitchFamily="49" charset="0"/>
      <p:regular r:id="rId47"/>
      <p:bold r:id="rId48"/>
      <p:italic r:id="rId49"/>
      <p:boldItalic r:id="rId50"/>
    </p:embeddedFont>
    <p:embeddedFont>
      <p:font typeface="Georgia" panose="02040502050405020303" pitchFamily="18" charset="0"/>
      <p:regular r:id="rId51"/>
      <p:bold r:id="rId52"/>
      <p:italic r:id="rId53"/>
      <p:boldItalic r:id="rId54"/>
    </p:embeddedFont>
    <p:embeddedFont>
      <p:font typeface="Merriweather" pitchFamily="2" charset="77"/>
      <p:regular r:id="rId55"/>
      <p:bold r:id="rId56"/>
      <p:italic r:id="rId57"/>
      <p:boldItalic r:id="rId58"/>
    </p:embeddedFont>
    <p:embeddedFont>
      <p:font typeface="Proxima Nova" panose="02000506030000020004" pitchFamily="2" charset="0"/>
      <p:regular r:id="rId59"/>
      <p:bold r:id="rId60"/>
      <p:italic r:id="rId61"/>
      <p:boldItalic r:id="rId62"/>
    </p:embeddedFont>
    <p:embeddedFont>
      <p:font typeface="Tahoma" panose="020B0604030504040204" pitchFamily="34" charset="0"/>
      <p:regular r:id="rId63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6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5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A1115F-6649-AE4E-8F52-9498F415A6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1E43D-D6C0-874B-B2FC-683D2E72A1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C3044-577B-D740-BF12-44D14A0F006B}" type="datetimeFigureOut">
              <a:rPr lang="en-US" smtClean="0"/>
              <a:t>8/17/22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5F426-406E-E242-A5BD-DEDE115765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A01AC-2852-B040-B2BC-BAE3B7E279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DCE92-5A80-7541-88D4-02792356C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76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ee9c6bb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ee9c6bb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a61702d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a61702d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Rotunda">
  <p:cSld name="TITLE_1">
    <p:bg>
      <p:bgPr>
        <a:solidFill>
          <a:srgbClr val="0000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</a:extLst>
          </a:blip>
          <a:srcRect t="52" b="52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2"/>
          <p:cNvCxnSpPr/>
          <p:nvPr/>
        </p:nvCxnSpPr>
        <p:spPr>
          <a:xfrm rot="10800000" flipH="1">
            <a:off x="329100" y="650650"/>
            <a:ext cx="84858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54400" y="1130125"/>
            <a:ext cx="80352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rriweather"/>
              <a:buNone/>
              <a:defRPr sz="48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53156" y="3208900"/>
            <a:ext cx="8043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600"/>
              <a:buNone/>
              <a:defRPr sz="2600" i="0" u="none" strike="noStrike" cap="none">
                <a:solidFill>
                  <a:srgbClr val="FFD94A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62" y="172175"/>
            <a:ext cx="1641523" cy="44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UC">
  <p:cSld name="TITLE_1_1_1">
    <p:bg>
      <p:bgPr>
        <a:solidFill>
          <a:srgbClr val="000000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 amt="28000"/>
          </a:blip>
          <a:srcRect b="12388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554400" y="1130125"/>
            <a:ext cx="80352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rriweather"/>
              <a:buNone/>
              <a:defRPr sz="48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53156" y="3208900"/>
            <a:ext cx="8043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600"/>
              <a:buNone/>
              <a:defRPr sz="2600" i="0" u="none" strike="noStrike" cap="none">
                <a:solidFill>
                  <a:srgbClr val="FFD94A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9pPr>
          </a:lstStyle>
          <a:p>
            <a:endParaRPr/>
          </a:p>
        </p:txBody>
      </p:sp>
      <p:cxnSp>
        <p:nvCxnSpPr>
          <p:cNvPr id="24" name="Google Shape;24;p3"/>
          <p:cNvCxnSpPr/>
          <p:nvPr/>
        </p:nvCxnSpPr>
        <p:spPr>
          <a:xfrm rot="10800000" flipH="1">
            <a:off x="329100" y="650650"/>
            <a:ext cx="84858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62" y="172175"/>
            <a:ext cx="1641523" cy="44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Brown">
  <p:cSld name="TITLE_1_1_1_1_1_1">
    <p:bg>
      <p:bgPr>
        <a:solidFill>
          <a:srgbClr val="5621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621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554400" y="1130125"/>
            <a:ext cx="80352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erriweather"/>
              <a:buNone/>
              <a:defRPr sz="48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5200"/>
              <a:buFont typeface="Merriweather"/>
              <a:buNone/>
              <a:defRPr sz="520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553156" y="3208900"/>
            <a:ext cx="8043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600"/>
              <a:buNone/>
              <a:defRPr sz="2600" i="0" u="none" strike="noStrike" cap="none">
                <a:solidFill>
                  <a:srgbClr val="FFD94A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4A"/>
              </a:buClr>
              <a:buSzPts val="2800"/>
              <a:buNone/>
              <a:defRPr sz="2800" i="0" u="none" strike="noStrike" cap="none">
                <a:solidFill>
                  <a:srgbClr val="FFD94A"/>
                </a:solidFill>
              </a:defRPr>
            </a:lvl9pPr>
          </a:lstStyle>
          <a:p>
            <a:endParaRPr/>
          </a:p>
        </p:txBody>
      </p:sp>
      <p:cxnSp>
        <p:nvCxnSpPr>
          <p:cNvPr id="30" name="Google Shape;30;p4"/>
          <p:cNvCxnSpPr/>
          <p:nvPr/>
        </p:nvCxnSpPr>
        <p:spPr>
          <a:xfrm rot="10800000" flipH="1">
            <a:off x="329100" y="650650"/>
            <a:ext cx="84858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" name="Google Shape;3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2562" y="172175"/>
            <a:ext cx="1641523" cy="44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11700" y="776600"/>
            <a:ext cx="532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11700" y="1349300"/>
            <a:ext cx="53232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SECTION_TITLE_AND_DESCRIPTION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11700" y="776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311700" y="1349300"/>
            <a:ext cx="36588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4357700" y="1349300"/>
            <a:ext cx="36588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for use with images)">
  <p:cSld name="TITLE_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11700" y="776600"/>
            <a:ext cx="566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Only  (for use with images)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311700" y="4154375"/>
            <a:ext cx="6962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4B1D4"/>
              </a:buClr>
              <a:buSzPts val="1400"/>
              <a:buNone/>
              <a:defRPr sz="1400" i="0" u="none" strike="noStrike" cap="none">
                <a:solidFill>
                  <a:srgbClr val="84B1D4"/>
                </a:solidFill>
              </a:defRPr>
            </a:lvl1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 type="blank">
  <p:cSld name="BLANK">
    <p:bg>
      <p:bgPr>
        <a:solidFill>
          <a:srgbClr val="562100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0" y="0"/>
            <a:ext cx="9144000" cy="606600"/>
          </a:xfrm>
          <a:prstGeom prst="rect">
            <a:avLst/>
          </a:prstGeom>
          <a:solidFill>
            <a:srgbClr val="562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2"/>
          <p:cNvSpPr/>
          <p:nvPr/>
        </p:nvSpPr>
        <p:spPr>
          <a:xfrm>
            <a:off x="0" y="4536900"/>
            <a:ext cx="9144000" cy="606600"/>
          </a:xfrm>
          <a:prstGeom prst="rect">
            <a:avLst/>
          </a:prstGeom>
          <a:solidFill>
            <a:srgbClr val="562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2926" y="1562325"/>
            <a:ext cx="6023649" cy="16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351B17-C171-5242-8C58-092CD963ACE0}"/>
              </a:ext>
            </a:extLst>
          </p:cNvPr>
          <p:cNvSpPr/>
          <p:nvPr userDrawn="1"/>
        </p:nvSpPr>
        <p:spPr>
          <a:xfrm>
            <a:off x="116238" y="4579749"/>
            <a:ext cx="8961895" cy="482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Tahoma" panose="020B060403050404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1586A2D-D215-4B40-956F-36900A2A66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5254832" y="0"/>
            <a:ext cx="3880262" cy="5143500"/>
          </a:xfrm>
          <a:prstGeom prst="chevron">
            <a:avLst/>
          </a:prstGeom>
        </p:spPr>
        <p:txBody>
          <a:bodyPr/>
          <a:lstStyle>
            <a:lvl1pPr marL="0" indent="0">
              <a:buNone/>
              <a:defRPr sz="900" b="0" i="0"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5787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76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49300"/>
            <a:ext cx="85206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roxima Nova"/>
              <a:buChar char="●"/>
              <a:defRPr sz="1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○"/>
              <a:defRPr sz="15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roxima Nova"/>
              <a:buChar char="■"/>
              <a:defRPr sz="13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○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Proxima Nova"/>
              <a:buChar char="■"/>
              <a:defRPr sz="12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cxnSp>
        <p:nvCxnSpPr>
          <p:cNvPr id="8" name="Google Shape;8;p1"/>
          <p:cNvCxnSpPr/>
          <p:nvPr/>
        </p:nvCxnSpPr>
        <p:spPr>
          <a:xfrm rot="10800000" flipH="1">
            <a:off x="329100" y="564550"/>
            <a:ext cx="8485800" cy="102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"/>
          <p:cNvSpPr txBox="1"/>
          <p:nvPr/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13266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7725" y="175750"/>
            <a:ext cx="1135048" cy="34973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8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0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46.png"/><Relationship Id="rId12" Type="http://schemas.openxmlformats.org/officeDocument/2006/relationships/image" Target="../media/image33.png"/><Relationship Id="rId17" Type="http://schemas.openxmlformats.org/officeDocument/2006/relationships/image" Target="../media/image53.png"/><Relationship Id="rId2" Type="http://schemas.openxmlformats.org/officeDocument/2006/relationships/image" Target="../media/image23.png"/><Relationship Id="rId16" Type="http://schemas.openxmlformats.org/officeDocument/2006/relationships/image" Target="../media/image52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5" Type="http://schemas.openxmlformats.org/officeDocument/2006/relationships/image" Target="../media/image36.png"/><Relationship Id="rId10" Type="http://schemas.openxmlformats.org/officeDocument/2006/relationships/image" Target="../media/image48.png"/><Relationship Id="rId19" Type="http://schemas.openxmlformats.org/officeDocument/2006/relationships/image" Target="../media/image5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LarrySnyder/RLforInventory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TmPfTpjtdgg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hyperlink" Target="https://github.com/LarrySnyder/stockpyl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ypi.org/project/stockpyl/" TargetMode="External"/><Relationship Id="rId5" Type="http://schemas.openxmlformats.org/officeDocument/2006/relationships/hyperlink" Target="https://stockpyl.readthedocs.io/en/latest/" TargetMode="External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arrySnyder/RLforInventory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554400" y="1755250"/>
            <a:ext cx="8035200" cy="11008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>
                <a:solidFill>
                  <a:schemeClr val="lt1"/>
                </a:solidFill>
              </a:rPr>
              <a:t>Reinforcement Learning for Inventory Optimization</a:t>
            </a:r>
            <a:endParaRPr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6BDA3-0431-674F-9017-9E29D71CCAE4}"/>
              </a:ext>
            </a:extLst>
          </p:cNvPr>
          <p:cNvSpPr txBox="1"/>
          <p:nvPr/>
        </p:nvSpPr>
        <p:spPr>
          <a:xfrm>
            <a:off x="381639" y="3609485"/>
            <a:ext cx="377859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erriweather" pitchFamily="2" charset="77"/>
              </a:rPr>
              <a:t>Larry Snyder</a:t>
            </a:r>
          </a:p>
          <a:p>
            <a:r>
              <a:rPr lang="en-US" dirty="0">
                <a:solidFill>
                  <a:schemeClr val="bg1"/>
                </a:solidFill>
                <a:latin typeface="Proxima Nova"/>
                <a:sym typeface="Proxima Nova"/>
              </a:rPr>
              <a:t>Professor, Industrial and Systems Engineering</a:t>
            </a:r>
          </a:p>
          <a:p>
            <a:r>
              <a:rPr lang="en-US" dirty="0">
                <a:solidFill>
                  <a:schemeClr val="bg1"/>
                </a:solidFill>
                <a:latin typeface="Proxima Nova"/>
                <a:sym typeface="Proxima Nova"/>
              </a:rPr>
              <a:t>Director, I-DISC</a:t>
            </a:r>
          </a:p>
          <a:p>
            <a:endParaRPr lang="en-US" dirty="0">
              <a:solidFill>
                <a:srgbClr val="FFD94A"/>
              </a:solidFill>
              <a:latin typeface="Proxima Nova"/>
              <a:sym typeface="Proxima Nova"/>
            </a:endParaRPr>
          </a:p>
          <a:p>
            <a:r>
              <a:rPr lang="en-US" dirty="0">
                <a:solidFill>
                  <a:srgbClr val="FFD94A"/>
                </a:solidFill>
                <a:latin typeface="Proxima Nova"/>
                <a:sym typeface="Proxima Nova"/>
              </a:rPr>
              <a:t>RL for Operations Summer Bootcamp</a:t>
            </a:r>
          </a:p>
          <a:p>
            <a:r>
              <a:rPr lang="en-US" dirty="0">
                <a:solidFill>
                  <a:srgbClr val="FFD94A"/>
                </a:solidFill>
                <a:latin typeface="Proxima Nova"/>
                <a:sym typeface="Proxima Nova"/>
              </a:rPr>
              <a:t>Northwestern University, Aug. 18, 2022</a:t>
            </a:r>
          </a:p>
          <a:p>
            <a:endParaRPr lang="en-US" b="1" dirty="0">
              <a:solidFill>
                <a:schemeClr val="bg1"/>
              </a:solidFill>
              <a:latin typeface="Merriweather" pitchFamily="2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2AFBE4-90BA-0094-45E7-2456717E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776600"/>
            <a:ext cx="7973559" cy="572700"/>
          </a:xfrm>
        </p:spPr>
        <p:txBody>
          <a:bodyPr/>
          <a:lstStyle/>
          <a:p>
            <a:r>
              <a:rPr lang="en-US" dirty="0"/>
              <a:t>The newsvendor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58AA9F79-CF25-637A-FC59-926C546D7B7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699" y="1349300"/>
                <a:ext cx="5681315" cy="2860200"/>
              </a:xfrm>
            </p:spPr>
            <p:txBody>
              <a:bodyPr/>
              <a:lstStyle/>
              <a:p>
                <a:r>
                  <a:rPr lang="en-US" dirty="0"/>
                  <a:t>Demand is random</a:t>
                </a:r>
              </a:p>
              <a:p>
                <a:r>
                  <a:rPr lang="en-US" dirty="0"/>
                  <a:t>Choose order quantity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before demand is observed</a:t>
                </a:r>
              </a:p>
              <a:p>
                <a:r>
                  <a:rPr lang="en-US" b="1" dirty="0"/>
                  <a:t>Perishable</a:t>
                </a:r>
                <a:r>
                  <a:rPr lang="en-US" dirty="0"/>
                  <a:t> inventory (cannot carry inventory from one period to the next)</a:t>
                </a:r>
              </a:p>
              <a:p>
                <a:r>
                  <a:rPr lang="en-US" b="1" dirty="0"/>
                  <a:t>Lost sales</a:t>
                </a:r>
                <a:r>
                  <a:rPr lang="en-US" dirty="0"/>
                  <a:t> (cannot carry demands from one period to the next)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single-period problem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58AA9F79-CF25-637A-FC59-926C546D7B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349300"/>
                <a:ext cx="5681315" cy="2860200"/>
              </a:xfrm>
              <a:blipFill>
                <a:blip r:embed="rId2"/>
                <a:stretch>
                  <a:fillRect r="-1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8EFF9B0-A1B7-C5D3-E52F-1F8EFDA01D77}"/>
              </a:ext>
            </a:extLst>
          </p:cNvPr>
          <p:cNvSpPr/>
          <p:nvPr/>
        </p:nvSpPr>
        <p:spPr>
          <a:xfrm>
            <a:off x="3959078" y="4346525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E9B3AA-F6E0-59A2-53F2-BE96CB9E754C}"/>
              </a:ext>
            </a:extLst>
          </p:cNvPr>
          <p:cNvCxnSpPr>
            <a:stCxn id="6" idx="3"/>
          </p:cNvCxnSpPr>
          <p:nvPr/>
        </p:nvCxnSpPr>
        <p:spPr>
          <a:xfrm flipV="1">
            <a:off x="4809867" y="4529405"/>
            <a:ext cx="556591" cy="7951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106A8A-AAAE-9E11-E0FA-2E7F44F561AF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402487" y="4537356"/>
            <a:ext cx="556591" cy="7952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DB6096-C92F-B4BB-D60F-404381DAAFC2}"/>
                  </a:ext>
                </a:extLst>
              </p:cNvPr>
              <p:cNvSpPr txBox="1"/>
              <p:nvPr/>
            </p:nvSpPr>
            <p:spPr>
              <a:xfrm>
                <a:off x="5397338" y="4413732"/>
                <a:ext cx="5956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DB6096-C92F-B4BB-D60F-404381DAA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338" y="4413732"/>
                <a:ext cx="595676" cy="215444"/>
              </a:xfrm>
              <a:prstGeom prst="rect">
                <a:avLst/>
              </a:prstGeom>
              <a:blipFill>
                <a:blip r:embed="rId3"/>
                <a:stretch>
                  <a:fillRect l="-4167" r="-4167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DF1323-61AA-A30A-5431-CD50CC744BF1}"/>
                  </a:ext>
                </a:extLst>
              </p:cNvPr>
              <p:cNvSpPr txBox="1"/>
              <p:nvPr/>
            </p:nvSpPr>
            <p:spPr>
              <a:xfrm>
                <a:off x="3153727" y="4405781"/>
                <a:ext cx="232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DF1323-61AA-A30A-5431-CD50CC744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27" y="4405781"/>
                <a:ext cx="232435" cy="246221"/>
              </a:xfrm>
              <a:prstGeom prst="rect">
                <a:avLst/>
              </a:prstGeom>
              <a:blipFill>
                <a:blip r:embed="rId4"/>
                <a:stretch>
                  <a:fillRect l="-10526" r="-1052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149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B10E-B6D1-DD40-8F08-D7F82E2A7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76600"/>
            <a:ext cx="6203400" cy="572700"/>
          </a:xfrm>
        </p:spPr>
        <p:txBody>
          <a:bodyPr/>
          <a:lstStyle/>
          <a:p>
            <a:r>
              <a:rPr lang="en-US" dirty="0"/>
              <a:t>The newsvendor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AA81F6-DBF9-DD47-82F9-03961E177BA5}"/>
                  </a:ext>
                </a:extLst>
              </p:cNvPr>
              <p:cNvSpPr txBox="1"/>
              <p:nvPr/>
            </p:nvSpPr>
            <p:spPr>
              <a:xfrm>
                <a:off x="2403361" y="1830938"/>
                <a:ext cx="184377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800" b="1" dirty="0">
                    <a:solidFill>
                      <a:schemeClr val="accent3">
                        <a:lumMod val="50000"/>
                      </a:schemeClr>
                    </a:solidFill>
                    <a:latin typeface="Proxima Nova" panose="02000506030000020004" pitchFamily="2" charset="0"/>
                  </a:rPr>
                  <a:t>Holding cost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800" b="1" dirty="0">
                    <a:solidFill>
                      <a:schemeClr val="accent3">
                        <a:lumMod val="50000"/>
                      </a:schemeClr>
                    </a:solidFill>
                    <a:latin typeface="Proxima Nova" panose="02000506030000020004" pitchFamily="2" charset="0"/>
                  </a:rPr>
                  <a:t>)</a:t>
                </a:r>
              </a:p>
              <a:p>
                <a:pPr algn="r"/>
                <a:r>
                  <a:rPr lang="en-US" sz="1200" dirty="0">
                    <a:solidFill>
                      <a:schemeClr val="accent3">
                        <a:lumMod val="50000"/>
                      </a:schemeClr>
                    </a:solidFill>
                    <a:latin typeface="Proxima Nova" panose="02000506030000020004" pitchFamily="2" charset="0"/>
                  </a:rPr>
                  <a:t>(aka overage cost)</a:t>
                </a:r>
                <a:endParaRPr lang="en-US" sz="1800" dirty="0">
                  <a:solidFill>
                    <a:schemeClr val="accent3">
                      <a:lumMod val="50000"/>
                    </a:schemeClr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AA81F6-DBF9-DD47-82F9-03961E177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361" y="1830938"/>
                <a:ext cx="1843773" cy="553998"/>
              </a:xfrm>
              <a:prstGeom prst="rect">
                <a:avLst/>
              </a:prstGeom>
              <a:blipFill>
                <a:blip r:embed="rId2"/>
                <a:stretch>
                  <a:fillRect l="-2055" t="-4545" r="-274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B83FAC3-9C45-A941-9134-E33CE94E3A4B}"/>
              </a:ext>
            </a:extLst>
          </p:cNvPr>
          <p:cNvSpPr txBox="1"/>
          <p:nvPr/>
        </p:nvSpPr>
        <p:spPr>
          <a:xfrm>
            <a:off x="2400154" y="2380719"/>
            <a:ext cx="1846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Proxima Nova" panose="02000506030000020004" pitchFamily="2" charset="0"/>
              </a:rPr>
              <a:t>$0.15 / extra newspaper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4F4E9-FE7C-8C45-B6C7-30ACABEF5278}"/>
              </a:ext>
            </a:extLst>
          </p:cNvPr>
          <p:cNvSpPr txBox="1"/>
          <p:nvPr/>
        </p:nvSpPr>
        <p:spPr>
          <a:xfrm>
            <a:off x="2521982" y="3349840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Proxima Nova" panose="02000506030000020004" pitchFamily="2" charset="0"/>
              </a:rPr>
              <a:t>$0.70 / unmet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87E83F-8CE9-E64B-A354-70E9B725EC2E}"/>
                  </a:ext>
                </a:extLst>
              </p:cNvPr>
              <p:cNvSpPr txBox="1"/>
              <p:nvPr/>
            </p:nvSpPr>
            <p:spPr>
              <a:xfrm>
                <a:off x="2292753" y="2796030"/>
                <a:ext cx="195438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800" b="1" dirty="0">
                    <a:solidFill>
                      <a:schemeClr val="bg2">
                        <a:lumMod val="75000"/>
                      </a:schemeClr>
                    </a:solidFill>
                    <a:latin typeface="Proxima Nova" panose="02000506030000020004" pitchFamily="2" charset="0"/>
                  </a:rPr>
                  <a:t>Stockout cost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1800" b="1" dirty="0">
                    <a:solidFill>
                      <a:schemeClr val="bg2">
                        <a:lumMod val="75000"/>
                      </a:schemeClr>
                    </a:solidFill>
                    <a:latin typeface="Proxima Nova" panose="02000506030000020004" pitchFamily="2" charset="0"/>
                  </a:rPr>
                  <a:t>)</a:t>
                </a:r>
              </a:p>
              <a:p>
                <a:pPr algn="r"/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  <a:latin typeface="Proxima Nova" panose="02000506030000020004" pitchFamily="2" charset="0"/>
                  </a:rPr>
                  <a:t>(aka underage cost)</a:t>
                </a:r>
                <a:endParaRPr lang="en-US" sz="1800" dirty="0">
                  <a:solidFill>
                    <a:schemeClr val="bg2">
                      <a:lumMod val="75000"/>
                    </a:schemeClr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87E83F-8CE9-E64B-A354-70E9B725E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753" y="2796030"/>
                <a:ext cx="1954381" cy="553998"/>
              </a:xfrm>
              <a:prstGeom prst="rect">
                <a:avLst/>
              </a:prstGeom>
              <a:blipFill>
                <a:blip r:embed="rId3"/>
                <a:stretch>
                  <a:fillRect l="-1290" t="-6818" r="-2581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22F4A3-8F1C-1046-937C-6E024D14EF0F}"/>
              </a:ext>
            </a:extLst>
          </p:cNvPr>
          <p:cNvCxnSpPr/>
          <p:nvPr/>
        </p:nvCxnSpPr>
        <p:spPr>
          <a:xfrm>
            <a:off x="4441955" y="1913970"/>
            <a:ext cx="0" cy="1681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1247858-1969-414D-A4CE-4CEF00D8E350}"/>
              </a:ext>
            </a:extLst>
          </p:cNvPr>
          <p:cNvSpPr txBox="1"/>
          <p:nvPr/>
        </p:nvSpPr>
        <p:spPr>
          <a:xfrm>
            <a:off x="4572000" y="2277647"/>
            <a:ext cx="2810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roxima Nova" panose="02000506030000020004" pitchFamily="2" charset="0"/>
              </a:rPr>
              <a:t>How many newspapers</a:t>
            </a:r>
          </a:p>
          <a:p>
            <a:r>
              <a:rPr lang="en-US" sz="2000" dirty="0">
                <a:latin typeface="Proxima Nova" panose="02000506030000020004" pitchFamily="2" charset="0"/>
              </a:rPr>
              <a:t>to have on hand today?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ED2DE5-AE66-BEB2-4CCB-C00B44579E71}"/>
              </a:ext>
            </a:extLst>
          </p:cNvPr>
          <p:cNvSpPr/>
          <p:nvPr/>
        </p:nvSpPr>
        <p:spPr>
          <a:xfrm>
            <a:off x="3959078" y="4346525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E76385-D409-261F-0AF2-58E59E0D171F}"/>
              </a:ext>
            </a:extLst>
          </p:cNvPr>
          <p:cNvCxnSpPr>
            <a:stCxn id="3" idx="3"/>
          </p:cNvCxnSpPr>
          <p:nvPr/>
        </p:nvCxnSpPr>
        <p:spPr>
          <a:xfrm flipV="1">
            <a:off x="4809867" y="4529405"/>
            <a:ext cx="556591" cy="7951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DB3286-F6D7-DE5D-9FDC-AAEAEF262F4F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402487" y="4537356"/>
            <a:ext cx="556591" cy="7952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84E607-93FA-9967-1442-AA57F51810B4}"/>
                  </a:ext>
                </a:extLst>
              </p:cNvPr>
              <p:cNvSpPr txBox="1"/>
              <p:nvPr/>
            </p:nvSpPr>
            <p:spPr>
              <a:xfrm>
                <a:off x="5397338" y="4413732"/>
                <a:ext cx="5956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84E607-93FA-9967-1442-AA57F5181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338" y="4413732"/>
                <a:ext cx="595676" cy="215444"/>
              </a:xfrm>
              <a:prstGeom prst="rect">
                <a:avLst/>
              </a:prstGeom>
              <a:blipFill>
                <a:blip r:embed="rId4"/>
                <a:stretch>
                  <a:fillRect l="-4167" r="-4167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A58F2D-9E4C-CFF2-B05E-8641910D5B18}"/>
                  </a:ext>
                </a:extLst>
              </p:cNvPr>
              <p:cNvSpPr txBox="1"/>
              <p:nvPr/>
            </p:nvSpPr>
            <p:spPr>
              <a:xfrm>
                <a:off x="3153727" y="4405781"/>
                <a:ext cx="232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A58F2D-9E4C-CFF2-B05E-8641910D5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27" y="4405781"/>
                <a:ext cx="232435" cy="246221"/>
              </a:xfrm>
              <a:prstGeom prst="rect">
                <a:avLst/>
              </a:prstGeom>
              <a:blipFill>
                <a:blip r:embed="rId5"/>
                <a:stretch>
                  <a:fillRect l="-10526" r="-1052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4889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5256-1DA3-DB32-AABD-7600B696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76600"/>
            <a:ext cx="6542324" cy="572700"/>
          </a:xfrm>
        </p:spPr>
        <p:txBody>
          <a:bodyPr/>
          <a:lstStyle/>
          <a:p>
            <a:r>
              <a:rPr lang="en-US" dirty="0"/>
              <a:t>The newsvendor problem: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46F190F-41C3-CE5F-5457-D0954CCDF25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349299"/>
                <a:ext cx="5323200" cy="3548703"/>
              </a:xfrm>
            </p:spPr>
            <p:txBody>
              <a:bodyPr/>
              <a:lstStyle/>
              <a:p>
                <a:r>
                  <a:rPr lang="en-US" dirty="0"/>
                  <a:t>Suppose we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units</a:t>
                </a:r>
              </a:p>
              <a:p>
                <a:r>
                  <a:rPr lang="en-US" dirty="0"/>
                  <a:t>Cost for given demand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demand is stochastic, so: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120650" indent="0">
                  <a:buNone/>
                </a:pPr>
                <a:endParaRPr lang="en-US" dirty="0"/>
              </a:p>
              <a:p>
                <a:r>
                  <a:rPr lang="en-US" dirty="0"/>
                  <a:t>We want to </a:t>
                </a:r>
                <a:r>
                  <a:rPr lang="en-US" b="1" dirty="0"/>
                  <a:t>minimize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46F190F-41C3-CE5F-5457-D0954CCDF2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49299"/>
                <a:ext cx="5323200" cy="354870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579676-ADF7-E992-11C6-5D0F7AADB019}"/>
                  </a:ext>
                </a:extLst>
              </p:cNvPr>
              <p:cNvSpPr txBox="1"/>
              <p:nvPr/>
            </p:nvSpPr>
            <p:spPr>
              <a:xfrm>
                <a:off x="2909461" y="2146852"/>
                <a:ext cx="3425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579676-ADF7-E992-11C6-5D0F7AADB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461" y="2146852"/>
                <a:ext cx="3425360" cy="276999"/>
              </a:xfrm>
              <a:prstGeom prst="rect">
                <a:avLst/>
              </a:prstGeom>
              <a:blipFill>
                <a:blip r:embed="rId4"/>
                <a:stretch>
                  <a:fillRect l="-110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CC2901-D518-0081-77E0-D5BA4B154BE1}"/>
                  </a:ext>
                </a:extLst>
              </p:cNvPr>
              <p:cNvSpPr txBox="1"/>
              <p:nvPr/>
            </p:nvSpPr>
            <p:spPr>
              <a:xfrm>
                <a:off x="2837998" y="3221403"/>
                <a:ext cx="3568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CC2901-D518-0081-77E0-D5BA4B154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998" y="3221403"/>
                <a:ext cx="3568285" cy="276999"/>
              </a:xfrm>
              <a:prstGeom prst="rect">
                <a:avLst/>
              </a:prstGeom>
              <a:blipFill>
                <a:blip r:embed="rId5"/>
                <a:stretch>
                  <a:fillRect l="-1064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156856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5256-1DA3-DB32-AABD-7600B696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776600"/>
            <a:ext cx="7377211" cy="572700"/>
          </a:xfrm>
        </p:spPr>
        <p:txBody>
          <a:bodyPr/>
          <a:lstStyle/>
          <a:p>
            <a:r>
              <a:rPr lang="en-US" dirty="0"/>
              <a:t>The newsvendor problem: Optimal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46F190F-41C3-CE5F-5457-D0954CCDF25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860208"/>
                <a:ext cx="5323200" cy="3156666"/>
              </a:xfrm>
            </p:spPr>
            <p:txBody>
              <a:bodyPr/>
              <a:lstStyle/>
              <a:p>
                <a:r>
                  <a:rPr lang="en-US" dirty="0"/>
                  <a:t>minimize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smallest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s. t.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46F190F-41C3-CE5F-5457-D0954CCDF2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860208"/>
                <a:ext cx="5323200" cy="31566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CC2901-D518-0081-77E0-D5BA4B154BE1}"/>
                  </a:ext>
                </a:extLst>
              </p:cNvPr>
              <p:cNvSpPr txBox="1"/>
              <p:nvPr/>
            </p:nvSpPr>
            <p:spPr>
              <a:xfrm>
                <a:off x="1547488" y="1965278"/>
                <a:ext cx="4116127" cy="1086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CC2901-D518-0081-77E0-D5BA4B154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88" y="1965278"/>
                <a:ext cx="4116127" cy="1086067"/>
              </a:xfrm>
              <a:prstGeom prst="rect">
                <a:avLst/>
              </a:prstGeom>
              <a:blipFill>
                <a:blip r:embed="rId3"/>
                <a:stretch>
                  <a:fillRect l="-9538" t="-55172" r="-1538" b="-1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1141028-C887-E634-C083-963F305D5FF7}"/>
              </a:ext>
            </a:extLst>
          </p:cNvPr>
          <p:cNvSpPr txBox="1"/>
          <p:nvPr/>
        </p:nvSpPr>
        <p:spPr>
          <a:xfrm>
            <a:off x="2707288" y="3438541"/>
            <a:ext cx="2113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Proxima Nova"/>
                <a:sym typeface="Proxima Nova"/>
              </a:rPr>
              <a:t>[…</a:t>
            </a:r>
            <a:r>
              <a:rPr lang="en-US" sz="1600" i="1" dirty="0">
                <a:latin typeface="Proxima Nova"/>
                <a:sym typeface="Proxima Nova"/>
              </a:rPr>
              <a:t>algebra happens</a:t>
            </a:r>
            <a:r>
              <a:rPr lang="en-US" sz="1600" dirty="0">
                <a:latin typeface="Proxima Nova"/>
                <a:sym typeface="Proxima Nova"/>
              </a:rPr>
              <a:t>…]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CB323D-819F-E4A3-346C-FD0D811AB362}"/>
                  </a:ext>
                </a:extLst>
              </p:cNvPr>
              <p:cNvSpPr txBox="1"/>
              <p:nvPr/>
            </p:nvSpPr>
            <p:spPr>
              <a:xfrm>
                <a:off x="3121600" y="4261828"/>
                <a:ext cx="1404680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CB323D-819F-E4A3-346C-FD0D811AB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600" y="4261828"/>
                <a:ext cx="1404680" cy="521040"/>
              </a:xfrm>
              <a:prstGeom prst="rect">
                <a:avLst/>
              </a:prstGeom>
              <a:blipFill>
                <a:blip r:embed="rId4"/>
                <a:stretch>
                  <a:fillRect l="-2679" t="-2381" r="-267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9D986D-8F98-D003-CC8A-013FD6A019AE}"/>
                  </a:ext>
                </a:extLst>
              </p:cNvPr>
              <p:cNvSpPr txBox="1"/>
              <p:nvPr/>
            </p:nvSpPr>
            <p:spPr>
              <a:xfrm>
                <a:off x="5909495" y="1670229"/>
                <a:ext cx="2887778" cy="167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limLoc m:val="undOvr"/>
                          <m:ctrlPr>
                            <a:rPr lang="en-US" sz="18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1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1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1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𝑑𝑑</m:t>
                          </m:r>
                        </m:e>
                      </m:nary>
                    </m:oMath>
                  </m:oMathPara>
                </a14:m>
                <a:endParaRPr lang="en-US" sz="1800" i="1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m:rPr>
                          <m:aln/>
                        </m:rPr>
                        <a:rPr lang="en-US" sz="18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nary>
                        <m:naryPr>
                          <m:limLoc m:val="undOvr"/>
                          <m:ctrlPr>
                            <a:rPr lang="en-US" sz="1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1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𝑑𝑑</m:t>
                          </m:r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9D986D-8F98-D003-CC8A-013FD6A01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495" y="1670229"/>
                <a:ext cx="2887778" cy="1676164"/>
              </a:xfrm>
              <a:prstGeom prst="rect">
                <a:avLst/>
              </a:prstGeom>
              <a:blipFill>
                <a:blip r:embed="rId5"/>
                <a:stretch>
                  <a:fillRect l="-2632" t="-60902" r="-1316" b="-9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88E5F53-6778-D40D-2830-0C9AE6021EA3}"/>
              </a:ext>
            </a:extLst>
          </p:cNvPr>
          <p:cNvSpPr txBox="1"/>
          <p:nvPr/>
        </p:nvSpPr>
        <p:spPr>
          <a:xfrm>
            <a:off x="6555574" y="3438541"/>
            <a:ext cx="2148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Proxima Nova"/>
                <a:sym typeface="Proxima Nova"/>
              </a:rPr>
              <a:t>[…</a:t>
            </a: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Proxima Nova"/>
                <a:sym typeface="Proxima Nova"/>
              </a:rPr>
              <a:t>calculus happens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Proxima Nova"/>
                <a:sym typeface="Proxima Nova"/>
              </a:rPr>
              <a:t>…]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5A7742-E7D8-FD0D-4D27-2D262CCBA1E0}"/>
                  </a:ext>
                </a:extLst>
              </p:cNvPr>
              <p:cNvSpPr txBox="1"/>
              <p:nvPr/>
            </p:nvSpPr>
            <p:spPr>
              <a:xfrm>
                <a:off x="6649184" y="4325836"/>
                <a:ext cx="1408399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5A7742-E7D8-FD0D-4D27-2D262CCBA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184" y="4325836"/>
                <a:ext cx="1408399" cy="521040"/>
              </a:xfrm>
              <a:prstGeom prst="rect">
                <a:avLst/>
              </a:prstGeom>
              <a:blipFill>
                <a:blip r:embed="rId6"/>
                <a:stretch>
                  <a:fillRect l="-2679" t="-2381" r="-267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87F304D-C279-F255-2267-443E5F483BBB}"/>
              </a:ext>
            </a:extLst>
          </p:cNvPr>
          <p:cNvSpPr txBox="1"/>
          <p:nvPr/>
        </p:nvSpPr>
        <p:spPr>
          <a:xfrm>
            <a:off x="5964066" y="1362452"/>
            <a:ext cx="2739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Proxima Nova"/>
                <a:sym typeface="Proxima Nova"/>
              </a:rPr>
              <a:t>Continuous demand distribution:</a:t>
            </a:r>
          </a:p>
        </p:txBody>
      </p:sp>
    </p:spTree>
    <p:extLst>
      <p:ext uri="{BB962C8B-B14F-4D97-AF65-F5344CB8AC3E}">
        <p14:creationId xmlns:p14="http://schemas.microsoft.com/office/powerpoint/2010/main" val="76661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/>
      <p:bldP spid="6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3CEB-4A56-15F3-2C84-EC0110409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776600"/>
            <a:ext cx="7655507" cy="572700"/>
          </a:xfrm>
        </p:spPr>
        <p:txBody>
          <a:bodyPr/>
          <a:lstStyle/>
          <a:p>
            <a:r>
              <a:rPr lang="en-US" dirty="0"/>
              <a:t>The newsvendor problem: Intuition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DD746D-F77A-8A18-8C38-5509866EA4F1}"/>
              </a:ext>
            </a:extLst>
          </p:cNvPr>
          <p:cNvGrpSpPr/>
          <p:nvPr/>
        </p:nvGrpSpPr>
        <p:grpSpPr>
          <a:xfrm>
            <a:off x="3280711" y="1725433"/>
            <a:ext cx="4899304" cy="2801398"/>
            <a:chOff x="5870624" y="2520708"/>
            <a:chExt cx="6532405" cy="37351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7B6F79-00C8-4D1D-B706-CBCA2E3D7F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76120" y="2520708"/>
              <a:ext cx="3558745" cy="287972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77D21D-A8C9-FD28-471A-80DDE86F6CA5}"/>
                </a:ext>
              </a:extLst>
            </p:cNvPr>
            <p:cNvSpPr txBox="1"/>
            <p:nvPr/>
          </p:nvSpPr>
          <p:spPr>
            <a:xfrm>
              <a:off x="7653500" y="5917351"/>
              <a:ext cx="218051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Proxima Nova" panose="02000506030000020004" pitchFamily="2" charset="0"/>
                </a:rPr>
                <a:t>possible demand values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37E9D13B-1E5B-C86F-9F12-012DB7872581}"/>
                </a:ext>
              </a:extLst>
            </p:cNvPr>
            <p:cNvSpPr/>
            <p:nvPr/>
          </p:nvSpPr>
          <p:spPr>
            <a:xfrm rot="16200000">
              <a:off x="8864098" y="4069234"/>
              <a:ext cx="182791" cy="3558746"/>
            </a:xfrm>
            <a:prstGeom prst="leftBrac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Proxima Nova" panose="02000506030000020004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A488ACD-C144-36D1-0383-9045BD7840D7}"/>
                    </a:ext>
                  </a:extLst>
                </p:cNvPr>
                <p:cNvSpPr txBox="1"/>
                <p:nvPr/>
              </p:nvSpPr>
              <p:spPr>
                <a:xfrm>
                  <a:off x="9140845" y="5338850"/>
                  <a:ext cx="493127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sz="1500" i="1" dirty="0">
                    <a:latin typeface="Proxima Nova" panose="02000506030000020004" pitchFamily="2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A488ACD-C144-36D1-0383-9045BD784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0845" y="5338850"/>
                  <a:ext cx="493127" cy="430887"/>
                </a:xfrm>
                <a:prstGeom prst="rect">
                  <a:avLst/>
                </a:prstGeom>
                <a:blipFill>
                  <a:blip r:embed="rId3"/>
                  <a:stretch>
                    <a:fillRect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539506-B828-3EB0-E7A1-92C83AE7DBC5}"/>
                </a:ext>
              </a:extLst>
            </p:cNvPr>
            <p:cNvSpPr txBox="1"/>
            <p:nvPr/>
          </p:nvSpPr>
          <p:spPr>
            <a:xfrm>
              <a:off x="10257482" y="3756979"/>
              <a:ext cx="214554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Proxima Nova" panose="02000506030000020004" pitchFamily="2" charset="0"/>
                </a:rPr>
                <a:t>unmet demand, </a:t>
              </a:r>
              <a:br>
                <a:rPr lang="en-US" sz="1050" dirty="0">
                  <a:latin typeface="Proxima Nova" panose="02000506030000020004" pitchFamily="2" charset="0"/>
                </a:rPr>
              </a:br>
              <a:r>
                <a:rPr lang="en-US" sz="1050" dirty="0">
                  <a:latin typeface="Proxima Nova" panose="02000506030000020004" pitchFamily="2" charset="0"/>
                </a:rPr>
                <a:t>pay </a:t>
              </a:r>
              <a:r>
                <a:rPr lang="en-US" sz="1050" dirty="0" err="1">
                  <a:latin typeface="Proxima Nova" panose="02000506030000020004" pitchFamily="2" charset="0"/>
                </a:rPr>
                <a:t>stockout</a:t>
              </a:r>
              <a:r>
                <a:rPr lang="en-US" sz="1050" dirty="0">
                  <a:latin typeface="Proxima Nova" panose="02000506030000020004" pitchFamily="2" charset="0"/>
                </a:rPr>
                <a:t> cost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F00754-3870-D653-7222-D3B3183613F0}"/>
                </a:ext>
              </a:extLst>
            </p:cNvPr>
            <p:cNvSpPr txBox="1"/>
            <p:nvPr/>
          </p:nvSpPr>
          <p:spPr>
            <a:xfrm>
              <a:off x="5870624" y="4042683"/>
              <a:ext cx="197957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Proxima Nova" panose="02000506030000020004" pitchFamily="2" charset="0"/>
                </a:rPr>
                <a:t>excess inventory, pay holding cost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B1347FA-C09A-F6DE-2D90-16D2A3328D68}"/>
                </a:ext>
              </a:extLst>
            </p:cNvPr>
            <p:cNvCxnSpPr>
              <a:cxnSpLocks/>
            </p:cNvCxnSpPr>
            <p:nvPr/>
          </p:nvCxnSpPr>
          <p:spPr>
            <a:xfrm>
              <a:off x="7877316" y="4403310"/>
              <a:ext cx="942253" cy="353785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F8DEDBD-C016-AB90-3069-04CC4AC03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6637" y="4217292"/>
              <a:ext cx="630846" cy="469874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C74867-E726-1112-7AB6-B568D96B0533}"/>
              </a:ext>
            </a:extLst>
          </p:cNvPr>
          <p:cNvGrpSpPr/>
          <p:nvPr/>
        </p:nvGrpSpPr>
        <p:grpSpPr>
          <a:xfrm>
            <a:off x="505501" y="1854333"/>
            <a:ext cx="2669059" cy="2332204"/>
            <a:chOff x="7473286" y="2566179"/>
            <a:chExt cx="3129668" cy="310960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653FB4-716C-FB58-9B0A-3138314BEC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3685" y="2566179"/>
              <a:ext cx="0" cy="2678716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AE3BF2-52E5-5B43-6476-402BB923C3A8}"/>
                </a:ext>
              </a:extLst>
            </p:cNvPr>
            <p:cNvCxnSpPr>
              <a:cxnSpLocks/>
            </p:cNvCxnSpPr>
            <p:nvPr/>
          </p:nvCxnSpPr>
          <p:spPr>
            <a:xfrm>
              <a:off x="7773685" y="5244895"/>
              <a:ext cx="2824293" cy="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0A32CE9-72E1-C200-655D-9554C0C0C870}"/>
                </a:ext>
              </a:extLst>
            </p:cNvPr>
            <p:cNvSpPr/>
            <p:nvPr/>
          </p:nvSpPr>
          <p:spPr>
            <a:xfrm>
              <a:off x="8139300" y="2688424"/>
              <a:ext cx="2434281" cy="2055750"/>
            </a:xfrm>
            <a:custGeom>
              <a:avLst/>
              <a:gdLst>
                <a:gd name="connsiteX0" fmla="*/ 0 w 2434281"/>
                <a:gd name="connsiteY0" fmla="*/ 0 h 2055750"/>
                <a:gd name="connsiteX1" fmla="*/ 457200 w 2434281"/>
                <a:gd name="connsiteY1" fmla="*/ 1618735 h 2055750"/>
                <a:gd name="connsiteX2" fmla="*/ 1087394 w 2434281"/>
                <a:gd name="connsiteY2" fmla="*/ 1952368 h 2055750"/>
                <a:gd name="connsiteX3" fmla="*/ 2434281 w 2434281"/>
                <a:gd name="connsiteY3" fmla="*/ 74141 h 205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4281" h="2055750">
                  <a:moveTo>
                    <a:pt x="0" y="0"/>
                  </a:moveTo>
                  <a:cubicBezTo>
                    <a:pt x="137984" y="646670"/>
                    <a:pt x="275968" y="1293340"/>
                    <a:pt x="457200" y="1618735"/>
                  </a:cubicBezTo>
                  <a:cubicBezTo>
                    <a:pt x="638432" y="1944130"/>
                    <a:pt x="757881" y="2209800"/>
                    <a:pt x="1087394" y="1952368"/>
                  </a:cubicBezTo>
                  <a:cubicBezTo>
                    <a:pt x="1416907" y="1694936"/>
                    <a:pt x="1925594" y="884538"/>
                    <a:pt x="2434281" y="74141"/>
                  </a:cubicBezTo>
                </a:path>
              </a:pathLst>
            </a:custGeom>
            <a:noFill/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Proxima Nova" panose="02000506030000020004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11FB76-4002-940C-FDE6-56BFB611511E}"/>
                </a:ext>
              </a:extLst>
            </p:cNvPr>
            <p:cNvSpPr txBox="1"/>
            <p:nvPr/>
          </p:nvSpPr>
          <p:spPr>
            <a:xfrm rot="16200000">
              <a:off x="6964814" y="3285803"/>
              <a:ext cx="13555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Proxima Nova" panose="02000506030000020004" pitchFamily="2" charset="0"/>
                </a:rPr>
                <a:t>expected cost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BD462E6-93D4-5A8F-1CDB-C06413B23708}"/>
                    </a:ext>
                  </a:extLst>
                </p:cNvPr>
                <p:cNvSpPr txBox="1"/>
                <p:nvPr/>
              </p:nvSpPr>
              <p:spPr>
                <a:xfrm>
                  <a:off x="10233109" y="5244896"/>
                  <a:ext cx="369845" cy="430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sz="1500" i="1" dirty="0">
                    <a:latin typeface="Proxima Nova" panose="02000506030000020004" pitchFamily="2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BD462E6-93D4-5A8F-1CDB-C06413B237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3109" y="5244896"/>
                  <a:ext cx="369845" cy="430886"/>
                </a:xfrm>
                <a:prstGeom prst="rect">
                  <a:avLst/>
                </a:prstGeom>
                <a:blipFill>
                  <a:blip r:embed="rId4"/>
                  <a:stretch>
                    <a:fillRect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96470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CEA16-DF47-2AD5-088B-C198D0C6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 the newsvendor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AE33A-A9ED-4B4A-DB32-012EB67FA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49300"/>
            <a:ext cx="7472627" cy="2860200"/>
          </a:xfrm>
        </p:spPr>
        <p:txBody>
          <a:bodyPr/>
          <a:lstStyle/>
          <a:p>
            <a:r>
              <a:rPr lang="en-US" dirty="0"/>
              <a:t>RL is overkill for the newsvendor problem</a:t>
            </a:r>
          </a:p>
          <a:p>
            <a:r>
              <a:rPr lang="en-US" dirty="0"/>
              <a:t>Little or no use of RL in the newsvendor literature</a:t>
            </a:r>
          </a:p>
          <a:p>
            <a:endParaRPr lang="en-US" dirty="0"/>
          </a:p>
          <a:p>
            <a:r>
              <a:rPr lang="en-US" dirty="0"/>
              <a:t>ML approaches for newsvendor with </a:t>
            </a:r>
            <a:r>
              <a:rPr lang="en-US" b="1" dirty="0"/>
              <a:t>features</a:t>
            </a:r>
            <a:r>
              <a:rPr lang="en-US" dirty="0"/>
              <a:t>:</a:t>
            </a:r>
          </a:p>
          <a:p>
            <a:pPr lvl="1">
              <a:spcBef>
                <a:spcPts val="0"/>
              </a:spcBef>
            </a:pPr>
            <a:r>
              <a:rPr lang="en-US" dirty="0"/>
              <a:t>Empirical quantile: Bertsimas and Thiele (2005)</a:t>
            </a:r>
          </a:p>
          <a:p>
            <a:pPr lvl="1">
              <a:spcBef>
                <a:spcPts val="0"/>
              </a:spcBef>
            </a:pPr>
            <a:r>
              <a:rPr lang="en-US" i="1" dirty="0"/>
              <a:t>k</a:t>
            </a:r>
            <a:r>
              <a:rPr lang="en-US" dirty="0"/>
              <a:t>-nearest neighbor, random forest: Bertsimas and Kallus (2014)</a:t>
            </a:r>
          </a:p>
          <a:p>
            <a:pPr lvl="1">
              <a:spcBef>
                <a:spcPts val="0"/>
              </a:spcBef>
            </a:pPr>
            <a:r>
              <a:rPr lang="en-US" dirty="0"/>
              <a:t>Kernel regression, SVM: Ban and Rudin (2018)</a:t>
            </a:r>
          </a:p>
          <a:p>
            <a:pPr lvl="1">
              <a:spcBef>
                <a:spcPts val="0"/>
              </a:spcBef>
            </a:pPr>
            <a:r>
              <a:rPr lang="en-US" dirty="0"/>
              <a:t>Kernelized ERM: </a:t>
            </a:r>
            <a:r>
              <a:rPr lang="en-US" dirty="0" err="1"/>
              <a:t>Notz</a:t>
            </a:r>
            <a:r>
              <a:rPr lang="en-US" dirty="0"/>
              <a:t> and </a:t>
            </a:r>
            <a:r>
              <a:rPr lang="en-US" dirty="0" err="1"/>
              <a:t>Pibernik</a:t>
            </a:r>
            <a:r>
              <a:rPr lang="en-US" dirty="0"/>
              <a:t> (2020)</a:t>
            </a:r>
          </a:p>
          <a:p>
            <a:pPr lvl="1">
              <a:spcBef>
                <a:spcPts val="0"/>
              </a:spcBef>
            </a:pPr>
            <a:r>
              <a:rPr lang="en-US" dirty="0"/>
              <a:t>DNN: </a:t>
            </a:r>
            <a:r>
              <a:rPr lang="en-US" dirty="0" err="1"/>
              <a:t>Oroojlooyjadid</a:t>
            </a:r>
            <a:r>
              <a:rPr lang="en-US" dirty="0"/>
              <a:t>, LVS, and </a:t>
            </a:r>
            <a:r>
              <a:rPr lang="en-US" dirty="0" err="1"/>
              <a:t>Takáč</a:t>
            </a:r>
            <a:r>
              <a:rPr lang="en-US" dirty="0"/>
              <a:t> (2020)</a:t>
            </a:r>
          </a:p>
          <a:p>
            <a:r>
              <a:rPr lang="en-US" dirty="0"/>
              <a:t>Other data-driven approaches (no features):</a:t>
            </a:r>
          </a:p>
          <a:p>
            <a:pPr lvl="1">
              <a:spcBef>
                <a:spcPts val="0"/>
              </a:spcBef>
            </a:pPr>
            <a:r>
              <a:rPr lang="en-US" dirty="0"/>
              <a:t>Censored data: </a:t>
            </a:r>
            <a:r>
              <a:rPr lang="en-US" dirty="0" err="1"/>
              <a:t>Besbes</a:t>
            </a:r>
            <a:r>
              <a:rPr lang="en-US" dirty="0"/>
              <a:t> and </a:t>
            </a:r>
            <a:r>
              <a:rPr lang="en-US" dirty="0" err="1"/>
              <a:t>Muharremoglu</a:t>
            </a:r>
            <a:r>
              <a:rPr lang="en-US" dirty="0"/>
              <a:t> (2013)</a:t>
            </a:r>
          </a:p>
          <a:p>
            <a:pPr lvl="1">
              <a:spcBef>
                <a:spcPts val="0"/>
              </a:spcBef>
            </a:pPr>
            <a:r>
              <a:rPr lang="en-US" dirty="0"/>
              <a:t>Pricing + inventory: </a:t>
            </a:r>
            <a:r>
              <a:rPr lang="en-US" dirty="0" err="1"/>
              <a:t>Burnetas</a:t>
            </a:r>
            <a:r>
              <a:rPr lang="en-US" dirty="0"/>
              <a:t> and Smith (2000)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1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2AFBE4-90BA-0094-45E7-2456717E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776600"/>
            <a:ext cx="7973559" cy="572700"/>
          </a:xfrm>
        </p:spPr>
        <p:txBody>
          <a:bodyPr/>
          <a:lstStyle/>
          <a:p>
            <a:r>
              <a:rPr lang="en-US" dirty="0"/>
              <a:t>The multi-period newsvendor (MPNV)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58AA9F79-CF25-637A-FC59-926C546D7B7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699" y="1349300"/>
                <a:ext cx="5681315" cy="2860200"/>
              </a:xfrm>
            </p:spPr>
            <p:txBody>
              <a:bodyPr/>
              <a:lstStyle/>
              <a:p>
                <a:r>
                  <a:rPr lang="en-US" dirty="0"/>
                  <a:t>Demand is random</a:t>
                </a:r>
              </a:p>
              <a:p>
                <a:r>
                  <a:rPr lang="en-US" dirty="0"/>
                  <a:t>Choose order quantity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before demand is observed</a:t>
                </a:r>
              </a:p>
              <a:p>
                <a:r>
                  <a:rPr lang="en-US" b="1" dirty="0"/>
                  <a:t>Non-perishable</a:t>
                </a:r>
                <a:r>
                  <a:rPr lang="en-US" dirty="0"/>
                  <a:t> inventory (</a:t>
                </a:r>
                <a:r>
                  <a:rPr lang="en-US" b="1" dirty="0"/>
                  <a:t>can</a:t>
                </a:r>
                <a:r>
                  <a:rPr lang="en-US" dirty="0"/>
                  <a:t> carry inventory from one period to the next)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sz="1600" dirty="0">
                    <a:solidFill>
                      <a:schemeClr val="accent3">
                        <a:lumMod val="50000"/>
                      </a:schemeClr>
                    </a:solidFill>
                    <a:latin typeface="Proxima Nova" panose="02000506030000020004" pitchFamily="2" charset="0"/>
                  </a:rPr>
                  <a:t>Holding cost (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600" dirty="0">
                    <a:solidFill>
                      <a:schemeClr val="accent3">
                        <a:lumMod val="50000"/>
                      </a:schemeClr>
                    </a:solidFill>
                    <a:latin typeface="Proxima Nova" panose="02000506030000020004" pitchFamily="2" charset="0"/>
                  </a:rPr>
                  <a:t>)</a:t>
                </a:r>
                <a:endParaRPr lang="en-US" dirty="0"/>
              </a:p>
              <a:p>
                <a:r>
                  <a:rPr lang="en-US" b="1" dirty="0"/>
                  <a:t>Backorders </a:t>
                </a:r>
                <a:r>
                  <a:rPr lang="en-US" dirty="0"/>
                  <a:t>(</a:t>
                </a:r>
                <a:r>
                  <a:rPr lang="en-US" b="1" dirty="0"/>
                  <a:t>can</a:t>
                </a:r>
                <a:r>
                  <a:rPr lang="en-US" dirty="0"/>
                  <a:t> carry demands from one period to the next)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  <a:latin typeface="Proxima Nova" panose="02000506030000020004" pitchFamily="2" charset="0"/>
                  </a:rPr>
                  <a:t>Stockout cost (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  <a:latin typeface="Proxima Nova" panose="02000506030000020004" pitchFamily="2" charset="0"/>
                  </a:rPr>
                  <a:t>)</a:t>
                </a:r>
              </a:p>
              <a:p>
                <a:r>
                  <a:rPr lang="en-US" sz="1800" dirty="0"/>
                  <a:t>No fixed cost</a:t>
                </a:r>
                <a:endParaRPr lang="en-US" sz="1800" dirty="0">
                  <a:solidFill>
                    <a:schemeClr val="bg2">
                      <a:lumMod val="75000"/>
                    </a:schemeClr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58AA9F79-CF25-637A-FC59-926C546D7B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349300"/>
                <a:ext cx="5681315" cy="2860200"/>
              </a:xfrm>
              <a:blipFill>
                <a:blip r:embed="rId2"/>
                <a:stretch>
                  <a:fillRect b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8EFF9B0-A1B7-C5D3-E52F-1F8EFDA01D77}"/>
              </a:ext>
            </a:extLst>
          </p:cNvPr>
          <p:cNvSpPr/>
          <p:nvPr/>
        </p:nvSpPr>
        <p:spPr>
          <a:xfrm>
            <a:off x="3959078" y="4346525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E9B3AA-F6E0-59A2-53F2-BE96CB9E754C}"/>
              </a:ext>
            </a:extLst>
          </p:cNvPr>
          <p:cNvCxnSpPr>
            <a:stCxn id="6" idx="3"/>
          </p:cNvCxnSpPr>
          <p:nvPr/>
        </p:nvCxnSpPr>
        <p:spPr>
          <a:xfrm flipV="1">
            <a:off x="4809867" y="4529405"/>
            <a:ext cx="556591" cy="7951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106A8A-AAAE-9E11-E0FA-2E7F44F561AF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402487" y="4537356"/>
            <a:ext cx="556591" cy="7952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DB6096-C92F-B4BB-D60F-404381DAAFC2}"/>
                  </a:ext>
                </a:extLst>
              </p:cNvPr>
              <p:cNvSpPr txBox="1"/>
              <p:nvPr/>
            </p:nvSpPr>
            <p:spPr>
              <a:xfrm>
                <a:off x="5397338" y="4413732"/>
                <a:ext cx="5956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DB6096-C92F-B4BB-D60F-404381DAA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338" y="4413732"/>
                <a:ext cx="595676" cy="215444"/>
              </a:xfrm>
              <a:prstGeom prst="rect">
                <a:avLst/>
              </a:prstGeom>
              <a:blipFill>
                <a:blip r:embed="rId3"/>
                <a:stretch>
                  <a:fillRect l="-4167" r="-4167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DF1323-61AA-A30A-5431-CD50CC744BF1}"/>
                  </a:ext>
                </a:extLst>
              </p:cNvPr>
              <p:cNvSpPr txBox="1"/>
              <p:nvPr/>
            </p:nvSpPr>
            <p:spPr>
              <a:xfrm>
                <a:off x="3153727" y="4405781"/>
                <a:ext cx="232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DF1323-61AA-A30A-5431-CD50CC744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727" y="4405781"/>
                <a:ext cx="232435" cy="246221"/>
              </a:xfrm>
              <a:prstGeom prst="rect">
                <a:avLst/>
              </a:prstGeom>
              <a:blipFill>
                <a:blip r:embed="rId4"/>
                <a:stretch>
                  <a:fillRect l="-10526" r="-1052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270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E305-67F0-0185-970F-24B27C19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MPNV: Inventory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DAF8C-3DDE-E8F9-C87E-B6B13DDE0D9A}"/>
                  </a:ext>
                </a:extLst>
              </p:cNvPr>
              <p:cNvSpPr txBox="1"/>
              <p:nvPr/>
            </p:nvSpPr>
            <p:spPr>
              <a:xfrm>
                <a:off x="636105" y="1591940"/>
                <a:ext cx="846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Proxima Nova" panose="02000506030000020004" pitchFamily="2" charset="0"/>
                  </a:rPr>
                  <a:t>inventory level (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𝐼𝐿</m:t>
                    </m:r>
                  </m:oMath>
                </a14:m>
                <a:r>
                  <a:rPr lang="en-US" sz="1200" dirty="0">
                    <a:latin typeface="Proxima Nova" panose="02000506030000020004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DAF8C-3DDE-E8F9-C87E-B6B13DDE0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5" y="1591940"/>
                <a:ext cx="846969" cy="461665"/>
              </a:xfrm>
              <a:prstGeom prst="rect">
                <a:avLst/>
              </a:prstGeom>
              <a:blipFill>
                <a:blip r:embed="rId2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A4D50-F210-1C1E-9837-22C0FB5C32E9}"/>
                  </a:ext>
                </a:extLst>
              </p:cNvPr>
              <p:cNvSpPr txBox="1"/>
              <p:nvPr/>
            </p:nvSpPr>
            <p:spPr>
              <a:xfrm>
                <a:off x="6818088" y="3862791"/>
                <a:ext cx="846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Proxima Nova" panose="02000506030000020004" pitchFamily="2" charset="0"/>
                  </a:rPr>
                  <a:t>time period (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>
                    <a:latin typeface="Proxima Nova" panose="02000506030000020004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A4D50-F210-1C1E-9837-22C0FB5C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088" y="3862791"/>
                <a:ext cx="846969" cy="461665"/>
              </a:xfrm>
              <a:prstGeom prst="rect">
                <a:avLst/>
              </a:prstGeom>
              <a:blipFill>
                <a:blip r:embed="rId3"/>
                <a:stretch>
                  <a:fillRect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E97442-0471-D3AB-1779-8B010DA4E74B}"/>
              </a:ext>
            </a:extLst>
          </p:cNvPr>
          <p:cNvCxnSpPr>
            <a:cxnSpLocks/>
          </p:cNvCxnSpPr>
          <p:nvPr/>
        </p:nvCxnSpPr>
        <p:spPr>
          <a:xfrm>
            <a:off x="2347848" y="1686897"/>
            <a:ext cx="0" cy="314000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C4FBEAD-2F3F-D9B4-CEEA-B02EF22E10F7}"/>
              </a:ext>
            </a:extLst>
          </p:cNvPr>
          <p:cNvCxnSpPr>
            <a:cxnSpLocks/>
            <a:stCxn id="21" idx="2"/>
            <a:endCxn id="11" idx="4"/>
          </p:cNvCxnSpPr>
          <p:nvPr/>
        </p:nvCxnSpPr>
        <p:spPr>
          <a:xfrm rot="10800000">
            <a:off x="1915272" y="2619111"/>
            <a:ext cx="366944" cy="1041990"/>
          </a:xfrm>
          <a:prstGeom prst="bentConnector2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E57C00-41D3-132C-2B8D-7822AF8019F1}"/>
              </a:ext>
            </a:extLst>
          </p:cNvPr>
          <p:cNvCxnSpPr>
            <a:cxnSpLocks/>
          </p:cNvCxnSpPr>
          <p:nvPr/>
        </p:nvCxnSpPr>
        <p:spPr>
          <a:xfrm>
            <a:off x="3212621" y="1686897"/>
            <a:ext cx="0" cy="314000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BB3596-1A80-E7D1-2F1B-F3872A9BA8E9}"/>
              </a:ext>
            </a:extLst>
          </p:cNvPr>
          <p:cNvCxnSpPr>
            <a:cxnSpLocks/>
          </p:cNvCxnSpPr>
          <p:nvPr/>
        </p:nvCxnSpPr>
        <p:spPr>
          <a:xfrm>
            <a:off x="4077395" y="1686897"/>
            <a:ext cx="0" cy="314000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D9D03D3-A593-340B-476D-3E6B8F322DCC}"/>
              </a:ext>
            </a:extLst>
          </p:cNvPr>
          <p:cNvCxnSpPr>
            <a:cxnSpLocks/>
          </p:cNvCxnSpPr>
          <p:nvPr/>
        </p:nvCxnSpPr>
        <p:spPr>
          <a:xfrm>
            <a:off x="4942169" y="1686897"/>
            <a:ext cx="0" cy="314000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3D24B0D-C785-66D6-3301-F3150A2B099C}"/>
              </a:ext>
            </a:extLst>
          </p:cNvPr>
          <p:cNvCxnSpPr>
            <a:cxnSpLocks/>
          </p:cNvCxnSpPr>
          <p:nvPr/>
        </p:nvCxnSpPr>
        <p:spPr>
          <a:xfrm>
            <a:off x="5806941" y="1686897"/>
            <a:ext cx="0" cy="314000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B1EB0E0-982C-CFB5-E20E-113E0C15FBFB}"/>
              </a:ext>
            </a:extLst>
          </p:cNvPr>
          <p:cNvCxnSpPr>
            <a:cxnSpLocks/>
            <a:stCxn id="27" idx="2"/>
            <a:endCxn id="21" idx="0"/>
          </p:cNvCxnSpPr>
          <p:nvPr/>
        </p:nvCxnSpPr>
        <p:spPr>
          <a:xfrm rot="10800000" flipV="1">
            <a:off x="2345156" y="1925495"/>
            <a:ext cx="365899" cy="1665138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AA36EA0-387F-6EEB-43D3-2E6710FE7222}"/>
                  </a:ext>
                </a:extLst>
              </p:cNvPr>
              <p:cNvSpPr txBox="1"/>
              <p:nvPr/>
            </p:nvSpPr>
            <p:spPr>
              <a:xfrm>
                <a:off x="1538264" y="2915372"/>
                <a:ext cx="471741" cy="389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AA36EA0-387F-6EEB-43D3-2E6710FE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264" y="2915372"/>
                <a:ext cx="471741" cy="3896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D575B8-CE98-AE5F-7D96-E8EBDB2DD941}"/>
                  </a:ext>
                </a:extLst>
              </p:cNvPr>
              <p:cNvSpPr txBox="1"/>
              <p:nvPr/>
            </p:nvSpPr>
            <p:spPr>
              <a:xfrm>
                <a:off x="1951305" y="2623499"/>
                <a:ext cx="485228" cy="38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D575B8-CE98-AE5F-7D96-E8EBDB2DD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305" y="2623499"/>
                <a:ext cx="485228" cy="3896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0A8BA90-3D15-DDB5-C2A3-75370E913CEC}"/>
              </a:ext>
            </a:extLst>
          </p:cNvPr>
          <p:cNvCxnSpPr>
            <a:cxnSpLocks/>
            <a:stCxn id="34" idx="2"/>
            <a:endCxn id="27" idx="4"/>
          </p:cNvCxnSpPr>
          <p:nvPr/>
        </p:nvCxnSpPr>
        <p:spPr>
          <a:xfrm rot="10800000">
            <a:off x="2773996" y="1995963"/>
            <a:ext cx="363587" cy="647533"/>
          </a:xfrm>
          <a:prstGeom prst="bentConnector2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3B628DC2-CDED-04F7-0ECF-293C51A64BEA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>
          <a:xfrm rot="10800000" flipV="1">
            <a:off x="3200525" y="2301779"/>
            <a:ext cx="386884" cy="271250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CB00B4-7E83-C5F4-A16B-E621D6082338}"/>
                  </a:ext>
                </a:extLst>
              </p:cNvPr>
              <p:cNvSpPr txBox="1"/>
              <p:nvPr/>
            </p:nvSpPr>
            <p:spPr>
              <a:xfrm>
                <a:off x="2398358" y="2057867"/>
                <a:ext cx="476454" cy="389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CB00B4-7E83-C5F4-A16B-E621D6082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358" y="2057867"/>
                <a:ext cx="476454" cy="3896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A47A00-F8C1-25CE-0623-9B44A96D3291}"/>
                  </a:ext>
                </a:extLst>
              </p:cNvPr>
              <p:cNvSpPr txBox="1"/>
              <p:nvPr/>
            </p:nvSpPr>
            <p:spPr>
              <a:xfrm>
                <a:off x="2830535" y="2248400"/>
                <a:ext cx="485228" cy="38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A47A00-F8C1-25CE-0623-9B44A96D3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535" y="2248400"/>
                <a:ext cx="485228" cy="3896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3A6A94-DFC8-038E-1AC2-152AFEC0B3A6}"/>
                  </a:ext>
                </a:extLst>
              </p:cNvPr>
              <p:cNvSpPr txBox="1"/>
              <p:nvPr/>
            </p:nvSpPr>
            <p:spPr>
              <a:xfrm>
                <a:off x="1884472" y="3745105"/>
                <a:ext cx="54711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b="0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3A6A94-DFC8-038E-1AC2-152AFEC0B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472" y="3745105"/>
                <a:ext cx="547116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7391452-986A-084A-26E6-DC0898F1F797}"/>
              </a:ext>
            </a:extLst>
          </p:cNvPr>
          <p:cNvCxnSpPr/>
          <p:nvPr/>
        </p:nvCxnSpPr>
        <p:spPr>
          <a:xfrm>
            <a:off x="2341799" y="3681337"/>
            <a:ext cx="0" cy="474346"/>
          </a:xfrm>
          <a:prstGeom prst="line">
            <a:avLst/>
          </a:prstGeom>
          <a:ln w="76200">
            <a:solidFill>
              <a:srgbClr val="31665C">
                <a:alpha val="5098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A18CBF-A9E7-DCD2-3C4F-06627C395CF2}"/>
                  </a:ext>
                </a:extLst>
              </p:cNvPr>
              <p:cNvSpPr txBox="1"/>
              <p:nvPr/>
            </p:nvSpPr>
            <p:spPr>
              <a:xfrm>
                <a:off x="1097066" y="2754923"/>
                <a:ext cx="485228" cy="38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A18CBF-A9E7-DCD2-3C4F-06627C395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66" y="2754923"/>
                <a:ext cx="485228" cy="3896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9BD7FD6-00D2-A164-BC20-177EAB916F56}"/>
                  </a:ext>
                </a:extLst>
              </p:cNvPr>
              <p:cNvSpPr txBox="1"/>
              <p:nvPr/>
            </p:nvSpPr>
            <p:spPr>
              <a:xfrm>
                <a:off x="2729090" y="3086432"/>
                <a:ext cx="54711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b="0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9BD7FD6-00D2-A164-BC20-177EAB916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090" y="3086432"/>
                <a:ext cx="54711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CA4C918-8C72-BB6D-B40F-56D1C281200A}"/>
              </a:ext>
            </a:extLst>
          </p:cNvPr>
          <p:cNvCxnSpPr>
            <a:cxnSpLocks/>
          </p:cNvCxnSpPr>
          <p:nvPr/>
        </p:nvCxnSpPr>
        <p:spPr>
          <a:xfrm flipH="1">
            <a:off x="3200524" y="2709469"/>
            <a:ext cx="2804" cy="1416339"/>
          </a:xfrm>
          <a:prstGeom prst="line">
            <a:avLst/>
          </a:prstGeom>
          <a:ln w="76200">
            <a:solidFill>
              <a:srgbClr val="31665C">
                <a:alpha val="5098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1B0A2AEB-124E-DD2E-28E4-CD2E8DC9ACA4}"/>
              </a:ext>
            </a:extLst>
          </p:cNvPr>
          <p:cNvCxnSpPr>
            <a:cxnSpLocks/>
            <a:stCxn id="82" idx="2"/>
            <a:endCxn id="35" idx="4"/>
          </p:cNvCxnSpPr>
          <p:nvPr/>
        </p:nvCxnSpPr>
        <p:spPr>
          <a:xfrm rot="10800000">
            <a:off x="3650348" y="2372245"/>
            <a:ext cx="365566" cy="2285362"/>
          </a:xfrm>
          <a:prstGeom prst="bentConnector2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B9BD27C-5090-1D3C-6AEF-E6FCFE705DDF}"/>
                  </a:ext>
                </a:extLst>
              </p:cNvPr>
              <p:cNvSpPr txBox="1"/>
              <p:nvPr/>
            </p:nvSpPr>
            <p:spPr>
              <a:xfrm>
                <a:off x="3295604" y="3150589"/>
                <a:ext cx="476454" cy="389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B9BD27C-5090-1D3C-6AEF-E6FCFE705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604" y="3150589"/>
                <a:ext cx="476454" cy="3896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93C017C-8149-7A8A-DA7B-B292CAD89E5A}"/>
                  </a:ext>
                </a:extLst>
              </p:cNvPr>
              <p:cNvSpPr txBox="1"/>
              <p:nvPr/>
            </p:nvSpPr>
            <p:spPr>
              <a:xfrm>
                <a:off x="4165769" y="4212831"/>
                <a:ext cx="54711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93C017C-8149-7A8A-DA7B-B292CAD89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769" y="4212831"/>
                <a:ext cx="547116" cy="276999"/>
              </a:xfrm>
              <a:prstGeom prst="rect">
                <a:avLst/>
              </a:prstGeom>
              <a:blipFill>
                <a:blip r:embed="rId12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9EA293B-E435-9DE5-32E1-C93D002013D0}"/>
              </a:ext>
            </a:extLst>
          </p:cNvPr>
          <p:cNvCxnSpPr>
            <a:cxnSpLocks/>
          </p:cNvCxnSpPr>
          <p:nvPr/>
        </p:nvCxnSpPr>
        <p:spPr>
          <a:xfrm>
            <a:off x="4073774" y="4135446"/>
            <a:ext cx="0" cy="444986"/>
          </a:xfrm>
          <a:prstGeom prst="line">
            <a:avLst/>
          </a:prstGeom>
          <a:ln w="76200">
            <a:solidFill>
              <a:schemeClr val="bg2">
                <a:lumMod val="75000"/>
                <a:alpha val="5098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D4DE474-7C0F-324D-F9F3-96D43E444C3E}"/>
                  </a:ext>
                </a:extLst>
              </p:cNvPr>
              <p:cNvSpPr txBox="1"/>
              <p:nvPr/>
            </p:nvSpPr>
            <p:spPr>
              <a:xfrm>
                <a:off x="3692797" y="3592661"/>
                <a:ext cx="485228" cy="38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D4DE474-7C0F-324D-F9F3-96D43E444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797" y="3592661"/>
                <a:ext cx="485228" cy="38965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A244B09B-5784-81F2-419F-0F8C6D9C2A74}"/>
              </a:ext>
            </a:extLst>
          </p:cNvPr>
          <p:cNvCxnSpPr>
            <a:cxnSpLocks/>
            <a:stCxn id="100" idx="2"/>
            <a:endCxn id="92" idx="4"/>
          </p:cNvCxnSpPr>
          <p:nvPr/>
        </p:nvCxnSpPr>
        <p:spPr>
          <a:xfrm rot="10800000">
            <a:off x="4509627" y="3190217"/>
            <a:ext cx="374964" cy="570475"/>
          </a:xfrm>
          <a:prstGeom prst="bentConnector2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A2B1FDC-8750-3839-B499-3B3F0EF4C24B}"/>
                  </a:ext>
                </a:extLst>
              </p:cNvPr>
              <p:cNvSpPr txBox="1"/>
              <p:nvPr/>
            </p:nvSpPr>
            <p:spPr>
              <a:xfrm>
                <a:off x="4146336" y="3222810"/>
                <a:ext cx="476454" cy="389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A2B1FDC-8750-3839-B499-3B3F0EF4C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336" y="3222810"/>
                <a:ext cx="476454" cy="3896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F86CAC8-07BF-1486-F171-F48F96316F04}"/>
                  </a:ext>
                </a:extLst>
              </p:cNvPr>
              <p:cNvSpPr txBox="1"/>
              <p:nvPr/>
            </p:nvSpPr>
            <p:spPr>
              <a:xfrm>
                <a:off x="4478792" y="3794601"/>
                <a:ext cx="54711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b="0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F86CAC8-07BF-1486-F171-F48F96316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792" y="3794601"/>
                <a:ext cx="547116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61737F4-6290-C2DE-C45A-8BC5AA171965}"/>
              </a:ext>
            </a:extLst>
          </p:cNvPr>
          <p:cNvCxnSpPr>
            <a:cxnSpLocks/>
          </p:cNvCxnSpPr>
          <p:nvPr/>
        </p:nvCxnSpPr>
        <p:spPr>
          <a:xfrm>
            <a:off x="4942169" y="3815858"/>
            <a:ext cx="0" cy="339825"/>
          </a:xfrm>
          <a:prstGeom prst="line">
            <a:avLst/>
          </a:prstGeom>
          <a:ln w="76200">
            <a:solidFill>
              <a:srgbClr val="31665C">
                <a:alpha val="5098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1BC13F7B-DA42-CEFC-9500-F8150F07D222}"/>
              </a:ext>
            </a:extLst>
          </p:cNvPr>
          <p:cNvCxnSpPr>
            <a:cxnSpLocks/>
            <a:stCxn id="111" idx="2"/>
            <a:endCxn id="100" idx="0"/>
          </p:cNvCxnSpPr>
          <p:nvPr/>
        </p:nvCxnSpPr>
        <p:spPr>
          <a:xfrm rot="10800000" flipV="1">
            <a:off x="4947532" y="2122633"/>
            <a:ext cx="361879" cy="1567590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2AE33D2-8768-2891-297C-6BAD42FF16CE}"/>
                  </a:ext>
                </a:extLst>
              </p:cNvPr>
              <p:cNvSpPr txBox="1"/>
              <p:nvPr/>
            </p:nvSpPr>
            <p:spPr>
              <a:xfrm>
                <a:off x="4572568" y="2630061"/>
                <a:ext cx="485228" cy="38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2AE33D2-8768-2891-297C-6BAD42F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568" y="2630061"/>
                <a:ext cx="485228" cy="38965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7D54456E-78F1-5895-150A-45658AB87269}"/>
              </a:ext>
            </a:extLst>
          </p:cNvPr>
          <p:cNvCxnSpPr>
            <a:cxnSpLocks/>
            <a:stCxn id="115" idx="2"/>
            <a:endCxn id="111" idx="4"/>
          </p:cNvCxnSpPr>
          <p:nvPr/>
        </p:nvCxnSpPr>
        <p:spPr>
          <a:xfrm rot="10800000">
            <a:off x="5372351" y="2193101"/>
            <a:ext cx="365566" cy="2285362"/>
          </a:xfrm>
          <a:prstGeom prst="bentConnector2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AD1BE1B-AB53-178C-5D1D-A44D30969B3E}"/>
                  </a:ext>
                </a:extLst>
              </p:cNvPr>
              <p:cNvSpPr txBox="1"/>
              <p:nvPr/>
            </p:nvSpPr>
            <p:spPr>
              <a:xfrm>
                <a:off x="5026536" y="3002278"/>
                <a:ext cx="476454" cy="389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AD1BE1B-AB53-178C-5D1D-A44D30969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536" y="3002278"/>
                <a:ext cx="476454" cy="38965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C62DF35-A20E-DD69-F9C3-3ACECFB55769}"/>
                  </a:ext>
                </a:extLst>
              </p:cNvPr>
              <p:cNvSpPr txBox="1"/>
              <p:nvPr/>
            </p:nvSpPr>
            <p:spPr>
              <a:xfrm>
                <a:off x="5891130" y="4155683"/>
                <a:ext cx="54711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C62DF35-A20E-DD69-F9C3-3ACECFB55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130" y="4155683"/>
                <a:ext cx="547116" cy="276999"/>
              </a:xfrm>
              <a:prstGeom prst="rect">
                <a:avLst/>
              </a:prstGeom>
              <a:blipFill>
                <a:blip r:embed="rId18"/>
                <a:stretch>
                  <a:fillRect l="-13636" r="-9091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43FAED3-31B3-F3A5-40B8-637C707F144D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5800858" y="4136467"/>
            <a:ext cx="0" cy="271529"/>
          </a:xfrm>
          <a:prstGeom prst="line">
            <a:avLst/>
          </a:prstGeom>
          <a:ln w="76200">
            <a:solidFill>
              <a:schemeClr val="bg2">
                <a:lumMod val="75000"/>
                <a:alpha val="5098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4132FC8-4647-C915-6268-0282851872E5}"/>
                  </a:ext>
                </a:extLst>
              </p:cNvPr>
              <p:cNvSpPr txBox="1"/>
              <p:nvPr/>
            </p:nvSpPr>
            <p:spPr>
              <a:xfrm>
                <a:off x="6517107" y="776601"/>
                <a:ext cx="224171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  <a:latin typeface="Proxima Nova" panose="02000506030000020004" pitchFamily="2" charset="0"/>
                  </a:rPr>
                  <a:t>: decision variables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2">
                        <a:lumMod val="50000"/>
                      </a:schemeClr>
                    </a:solidFill>
                    <a:latin typeface="Proxima Nova" panose="02000506030000020004" pitchFamily="2" charset="0"/>
                  </a:rPr>
                  <a:t>: random variables</a:t>
                </a:r>
                <a:endParaRPr lang="en-US" sz="1600" dirty="0">
                  <a:latin typeface="Proxima Nova" panose="02000506030000020004" pitchFamily="2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3">
                        <a:lumMod val="50000"/>
                      </a:schemeClr>
                    </a:solidFill>
                    <a:latin typeface="Proxima Nova" panose="02000506030000020004" pitchFamily="2" charset="0"/>
                  </a:rPr>
                  <a:t>: state variables</a:t>
                </a:r>
              </a:p>
              <a:p>
                <a:endParaRPr lang="en-US" sz="1600" dirty="0"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4132FC8-4647-C915-6268-028285187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07" y="776601"/>
                <a:ext cx="2241710" cy="10772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B7B6BEA-EE6F-7951-D7F2-A68B57D9D536}"/>
                  </a:ext>
                </a:extLst>
              </p:cNvPr>
              <p:cNvSpPr txBox="1"/>
              <p:nvPr/>
            </p:nvSpPr>
            <p:spPr>
              <a:xfrm>
                <a:off x="6517108" y="1807273"/>
                <a:ext cx="25594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600" dirty="0">
                    <a:solidFill>
                      <a:schemeClr val="accent3">
                        <a:lumMod val="50000"/>
                      </a:schemeClr>
                    </a:solidFill>
                    <a:latin typeface="Proxima Nova" panose="02000506030000020004" pitchFamily="2" charset="0"/>
                  </a:rPr>
                  <a:t>: on-hand inventory</a:t>
                </a:r>
                <a:endParaRPr lang="en-US" sz="1600" dirty="0">
                  <a:latin typeface="Proxima Nova" panose="02000506030000020004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  <a:latin typeface="Proxima Nova" panose="02000506030000020004" pitchFamily="2" charset="0"/>
                  </a:rPr>
                  <a:t>: backorders</a:t>
                </a:r>
              </a:p>
              <a:p>
                <a:endParaRPr lang="en-US" sz="1600" dirty="0"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B7B6BEA-EE6F-7951-D7F2-A68B57D9D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08" y="1807273"/>
                <a:ext cx="2559450" cy="830997"/>
              </a:xfrm>
              <a:prstGeom prst="rect">
                <a:avLst/>
              </a:prstGeom>
              <a:blipFill>
                <a:blip r:embed="rId20"/>
                <a:stretch>
                  <a:fillRect t="-1515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B34B679-FA6B-B3A5-3E8B-6D05CC3CF5D5}"/>
                  </a:ext>
                </a:extLst>
              </p:cNvPr>
              <p:cNvSpPr txBox="1"/>
              <p:nvPr/>
            </p:nvSpPr>
            <p:spPr>
              <a:xfrm>
                <a:off x="5435291" y="3321566"/>
                <a:ext cx="4852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B34B679-FA6B-B3A5-3E8B-6D05CC3CF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291" y="3321566"/>
                <a:ext cx="485228" cy="307777"/>
              </a:xfrm>
              <a:prstGeom prst="rect">
                <a:avLst/>
              </a:prstGeom>
              <a:blipFill>
                <a:blip r:embed="rId2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F3DA48-199E-0CF3-D631-BE12867BA695}"/>
              </a:ext>
            </a:extLst>
          </p:cNvPr>
          <p:cNvCxnSpPr>
            <a:cxnSpLocks/>
          </p:cNvCxnSpPr>
          <p:nvPr/>
        </p:nvCxnSpPr>
        <p:spPr>
          <a:xfrm flipV="1">
            <a:off x="1483074" y="1591941"/>
            <a:ext cx="0" cy="332991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5A0BFA-6D35-F58C-AE9D-B24CDDADBC72}"/>
              </a:ext>
            </a:extLst>
          </p:cNvPr>
          <p:cNvCxnSpPr>
            <a:cxnSpLocks/>
          </p:cNvCxnSpPr>
          <p:nvPr/>
        </p:nvCxnSpPr>
        <p:spPr>
          <a:xfrm>
            <a:off x="1483074" y="4135446"/>
            <a:ext cx="531584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6E62D5B-5FF5-196B-F69F-A8EA1DE0744C}"/>
              </a:ext>
            </a:extLst>
          </p:cNvPr>
          <p:cNvSpPr/>
          <p:nvPr/>
        </p:nvSpPr>
        <p:spPr>
          <a:xfrm>
            <a:off x="1852331" y="2478178"/>
            <a:ext cx="125881" cy="14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06B0A08-6124-4157-4203-151D69A09ADC}"/>
              </a:ext>
            </a:extLst>
          </p:cNvPr>
          <p:cNvSpPr/>
          <p:nvPr/>
        </p:nvSpPr>
        <p:spPr>
          <a:xfrm>
            <a:off x="2711055" y="1855030"/>
            <a:ext cx="125881" cy="14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CDE144A-8F6D-2B77-AEDD-00F8FF186C52}"/>
              </a:ext>
            </a:extLst>
          </p:cNvPr>
          <p:cNvSpPr/>
          <p:nvPr/>
        </p:nvSpPr>
        <p:spPr>
          <a:xfrm>
            <a:off x="3137583" y="2573029"/>
            <a:ext cx="125881" cy="14093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99B4D3E-DDB5-5745-10B1-E71236A92B2D}"/>
              </a:ext>
            </a:extLst>
          </p:cNvPr>
          <p:cNvSpPr/>
          <p:nvPr/>
        </p:nvSpPr>
        <p:spPr>
          <a:xfrm>
            <a:off x="3587407" y="2231313"/>
            <a:ext cx="125881" cy="14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1268B4-F77E-2D2A-F897-65FF406399B3}"/>
              </a:ext>
            </a:extLst>
          </p:cNvPr>
          <p:cNvSpPr/>
          <p:nvPr/>
        </p:nvSpPr>
        <p:spPr>
          <a:xfrm>
            <a:off x="2282216" y="3590634"/>
            <a:ext cx="125881" cy="14093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060313E-CBC4-7C4A-D820-1CA11B605562}"/>
              </a:ext>
            </a:extLst>
          </p:cNvPr>
          <p:cNvSpPr/>
          <p:nvPr/>
        </p:nvSpPr>
        <p:spPr>
          <a:xfrm>
            <a:off x="1420778" y="3417638"/>
            <a:ext cx="125881" cy="14093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2FC0A4F-8C6C-8A20-D957-8F4D22C09982}"/>
              </a:ext>
            </a:extLst>
          </p:cNvPr>
          <p:cNvSpPr/>
          <p:nvPr/>
        </p:nvSpPr>
        <p:spPr>
          <a:xfrm>
            <a:off x="4446686" y="3049284"/>
            <a:ext cx="125881" cy="14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706481E-695A-E4D3-918A-39E758BF0588}"/>
              </a:ext>
            </a:extLst>
          </p:cNvPr>
          <p:cNvSpPr/>
          <p:nvPr/>
        </p:nvSpPr>
        <p:spPr>
          <a:xfrm>
            <a:off x="4884591" y="3690225"/>
            <a:ext cx="125881" cy="14093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FD1800-A4FD-7996-AD0A-378FEE80BDA4}"/>
              </a:ext>
            </a:extLst>
          </p:cNvPr>
          <p:cNvSpPr/>
          <p:nvPr/>
        </p:nvSpPr>
        <p:spPr>
          <a:xfrm>
            <a:off x="5309410" y="2052169"/>
            <a:ext cx="125881" cy="14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71081908-D1A9-AD0C-961D-B73F5AB289F0}"/>
              </a:ext>
            </a:extLst>
          </p:cNvPr>
          <p:cNvCxnSpPr>
            <a:cxnSpLocks/>
            <a:endCxn id="115" idx="0"/>
          </p:cNvCxnSpPr>
          <p:nvPr/>
        </p:nvCxnSpPr>
        <p:spPr>
          <a:xfrm rot="10800000" flipV="1">
            <a:off x="5800859" y="2940604"/>
            <a:ext cx="367831" cy="1467391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55672158-B538-2773-39C9-918745F9EC2A}"/>
              </a:ext>
            </a:extLst>
          </p:cNvPr>
          <p:cNvSpPr/>
          <p:nvPr/>
        </p:nvSpPr>
        <p:spPr>
          <a:xfrm>
            <a:off x="5737917" y="4407997"/>
            <a:ext cx="125881" cy="14093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6984A8C0-61CC-C501-17B8-652D51C00276}"/>
              </a:ext>
            </a:extLst>
          </p:cNvPr>
          <p:cNvCxnSpPr>
            <a:cxnSpLocks/>
            <a:stCxn id="92" idx="2"/>
            <a:endCxn id="82" idx="0"/>
          </p:cNvCxnSpPr>
          <p:nvPr/>
        </p:nvCxnSpPr>
        <p:spPr>
          <a:xfrm rot="10800000" flipV="1">
            <a:off x="4078856" y="3119749"/>
            <a:ext cx="367831" cy="1467391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695433C0-8F93-9F61-17CC-144B403B0B5C}"/>
              </a:ext>
            </a:extLst>
          </p:cNvPr>
          <p:cNvSpPr/>
          <p:nvPr/>
        </p:nvSpPr>
        <p:spPr>
          <a:xfrm>
            <a:off x="4015914" y="4587141"/>
            <a:ext cx="125881" cy="14093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099BB58A-618C-2CAD-674D-5CFBEE2B6FF0}"/>
              </a:ext>
            </a:extLst>
          </p:cNvPr>
          <p:cNvCxnSpPr>
            <a:cxnSpLocks/>
            <a:stCxn id="11" idx="2"/>
            <a:endCxn id="54" idx="0"/>
          </p:cNvCxnSpPr>
          <p:nvPr/>
        </p:nvCxnSpPr>
        <p:spPr>
          <a:xfrm rot="10800000" flipV="1">
            <a:off x="1483718" y="2548642"/>
            <a:ext cx="368613" cy="868994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0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7" grpId="0"/>
      <p:bldP spid="38" grpId="0"/>
      <p:bldP spid="48" grpId="0"/>
      <p:bldP spid="53" grpId="0"/>
      <p:bldP spid="68" grpId="0"/>
      <p:bldP spid="83" grpId="0"/>
      <p:bldP spid="89" grpId="0"/>
      <p:bldP spid="94" grpId="0"/>
      <p:bldP spid="101" grpId="0"/>
      <p:bldP spid="102" grpId="0"/>
      <p:bldP spid="113" grpId="0"/>
      <p:bldP spid="116" grpId="0"/>
      <p:bldP spid="117" grpId="0"/>
      <p:bldP spid="125" grpId="0"/>
      <p:bldP spid="126" grpId="0"/>
      <p:bldP spid="127" grpId="0"/>
      <p:bldP spid="11" grpId="0" animBg="1"/>
      <p:bldP spid="27" grpId="0" animBg="1"/>
      <p:bldP spid="34" grpId="0" animBg="1"/>
      <p:bldP spid="35" grpId="0" animBg="1"/>
      <p:bldP spid="21" grpId="0" animBg="1"/>
      <p:bldP spid="54" grpId="0" animBg="1"/>
      <p:bldP spid="92" grpId="0" animBg="1"/>
      <p:bldP spid="100" grpId="0" animBg="1"/>
      <p:bldP spid="111" grpId="0" animBg="1"/>
      <p:bldP spid="115" grpId="0" animBg="1"/>
      <p:bldP spid="8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2DB42D-6FDE-E660-BB97-61256812F92C}"/>
              </a:ext>
            </a:extLst>
          </p:cNvPr>
          <p:cNvCxnSpPr>
            <a:cxnSpLocks/>
          </p:cNvCxnSpPr>
          <p:nvPr/>
        </p:nvCxnSpPr>
        <p:spPr>
          <a:xfrm>
            <a:off x="1483074" y="2193101"/>
            <a:ext cx="5192046" cy="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9AE305-67F0-0185-970F-24B27C19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turns out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DAF8C-3DDE-E8F9-C87E-B6B13DDE0D9A}"/>
                  </a:ext>
                </a:extLst>
              </p:cNvPr>
              <p:cNvSpPr txBox="1"/>
              <p:nvPr/>
            </p:nvSpPr>
            <p:spPr>
              <a:xfrm>
                <a:off x="636105" y="1591940"/>
                <a:ext cx="846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Proxima Nova" panose="02000506030000020004" pitchFamily="2" charset="0"/>
                  </a:rPr>
                  <a:t>inventory level (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𝐼𝐿</m:t>
                    </m:r>
                  </m:oMath>
                </a14:m>
                <a:r>
                  <a:rPr lang="en-US" sz="1200" dirty="0">
                    <a:latin typeface="Proxima Nova" panose="02000506030000020004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8DAF8C-3DDE-E8F9-C87E-B6B13DDE0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05" y="1591940"/>
                <a:ext cx="846969" cy="461665"/>
              </a:xfrm>
              <a:prstGeom prst="rect">
                <a:avLst/>
              </a:prstGeom>
              <a:blipFill>
                <a:blip r:embed="rId2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A4D50-F210-1C1E-9837-22C0FB5C32E9}"/>
                  </a:ext>
                </a:extLst>
              </p:cNvPr>
              <p:cNvSpPr txBox="1"/>
              <p:nvPr/>
            </p:nvSpPr>
            <p:spPr>
              <a:xfrm>
                <a:off x="6818088" y="3862791"/>
                <a:ext cx="846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Proxima Nova" panose="02000506030000020004" pitchFamily="2" charset="0"/>
                  </a:rPr>
                  <a:t>time period (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>
                    <a:latin typeface="Proxima Nova" panose="02000506030000020004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A4D50-F210-1C1E-9837-22C0FB5C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088" y="3862791"/>
                <a:ext cx="846969" cy="461665"/>
              </a:xfrm>
              <a:prstGeom prst="rect">
                <a:avLst/>
              </a:prstGeom>
              <a:blipFill>
                <a:blip r:embed="rId3"/>
                <a:stretch>
                  <a:fillRect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E97442-0471-D3AB-1779-8B010DA4E74B}"/>
              </a:ext>
            </a:extLst>
          </p:cNvPr>
          <p:cNvCxnSpPr>
            <a:cxnSpLocks/>
          </p:cNvCxnSpPr>
          <p:nvPr/>
        </p:nvCxnSpPr>
        <p:spPr>
          <a:xfrm>
            <a:off x="2347848" y="1686897"/>
            <a:ext cx="0" cy="314000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C4FBEAD-2F3F-D9B4-CEEA-B02EF22E10F7}"/>
              </a:ext>
            </a:extLst>
          </p:cNvPr>
          <p:cNvCxnSpPr>
            <a:cxnSpLocks/>
            <a:stCxn id="21" idx="2"/>
            <a:endCxn id="11" idx="4"/>
          </p:cNvCxnSpPr>
          <p:nvPr/>
        </p:nvCxnSpPr>
        <p:spPr>
          <a:xfrm rot="10800000">
            <a:off x="1915272" y="2262248"/>
            <a:ext cx="366944" cy="1398853"/>
          </a:xfrm>
          <a:prstGeom prst="bentConnector2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E57C00-41D3-132C-2B8D-7822AF8019F1}"/>
              </a:ext>
            </a:extLst>
          </p:cNvPr>
          <p:cNvCxnSpPr>
            <a:cxnSpLocks/>
          </p:cNvCxnSpPr>
          <p:nvPr/>
        </p:nvCxnSpPr>
        <p:spPr>
          <a:xfrm>
            <a:off x="3212621" y="1686897"/>
            <a:ext cx="0" cy="314000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BB3596-1A80-E7D1-2F1B-F3872A9BA8E9}"/>
              </a:ext>
            </a:extLst>
          </p:cNvPr>
          <p:cNvCxnSpPr>
            <a:cxnSpLocks/>
          </p:cNvCxnSpPr>
          <p:nvPr/>
        </p:nvCxnSpPr>
        <p:spPr>
          <a:xfrm>
            <a:off x="4077395" y="1686897"/>
            <a:ext cx="0" cy="314000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D9D03D3-A593-340B-476D-3E6B8F322DCC}"/>
              </a:ext>
            </a:extLst>
          </p:cNvPr>
          <p:cNvCxnSpPr>
            <a:cxnSpLocks/>
          </p:cNvCxnSpPr>
          <p:nvPr/>
        </p:nvCxnSpPr>
        <p:spPr>
          <a:xfrm>
            <a:off x="4942169" y="1686897"/>
            <a:ext cx="0" cy="314000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3D24B0D-C785-66D6-3301-F3150A2B099C}"/>
              </a:ext>
            </a:extLst>
          </p:cNvPr>
          <p:cNvCxnSpPr>
            <a:cxnSpLocks/>
          </p:cNvCxnSpPr>
          <p:nvPr/>
        </p:nvCxnSpPr>
        <p:spPr>
          <a:xfrm>
            <a:off x="5806941" y="1686897"/>
            <a:ext cx="0" cy="314000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B1EB0E0-982C-CFB5-E20E-113E0C15FBFB}"/>
              </a:ext>
            </a:extLst>
          </p:cNvPr>
          <p:cNvCxnSpPr>
            <a:cxnSpLocks/>
            <a:stCxn id="27" idx="2"/>
            <a:endCxn id="21" idx="0"/>
          </p:cNvCxnSpPr>
          <p:nvPr/>
        </p:nvCxnSpPr>
        <p:spPr>
          <a:xfrm rot="10800000" flipV="1">
            <a:off x="2345157" y="2200582"/>
            <a:ext cx="392404" cy="1390052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AA36EA0-387F-6EEB-43D3-2E6710FE7222}"/>
                  </a:ext>
                </a:extLst>
              </p:cNvPr>
              <p:cNvSpPr txBox="1"/>
              <p:nvPr/>
            </p:nvSpPr>
            <p:spPr>
              <a:xfrm>
                <a:off x="1567146" y="2797937"/>
                <a:ext cx="471741" cy="389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AA36EA0-387F-6EEB-43D3-2E6710FE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146" y="2797937"/>
                <a:ext cx="471741" cy="3896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D575B8-CE98-AE5F-7D96-E8EBDB2DD941}"/>
                  </a:ext>
                </a:extLst>
              </p:cNvPr>
              <p:cNvSpPr txBox="1"/>
              <p:nvPr/>
            </p:nvSpPr>
            <p:spPr>
              <a:xfrm>
                <a:off x="1960070" y="2686696"/>
                <a:ext cx="485228" cy="38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D575B8-CE98-AE5F-7D96-E8EBDB2DD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070" y="2686696"/>
                <a:ext cx="485228" cy="3896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0A8BA90-3D15-DDB5-C2A3-75370E913CEC}"/>
              </a:ext>
            </a:extLst>
          </p:cNvPr>
          <p:cNvCxnSpPr>
            <a:cxnSpLocks/>
            <a:stCxn id="34" idx="2"/>
            <a:endCxn id="27" idx="4"/>
          </p:cNvCxnSpPr>
          <p:nvPr/>
        </p:nvCxnSpPr>
        <p:spPr>
          <a:xfrm rot="10800000">
            <a:off x="2800503" y="2271049"/>
            <a:ext cx="337081" cy="372447"/>
          </a:xfrm>
          <a:prstGeom prst="bentConnector2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3B628DC2-CDED-04F7-0ECF-293C51A64BEA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>
          <a:xfrm rot="10800000" flipV="1">
            <a:off x="3200525" y="2191781"/>
            <a:ext cx="386883" cy="381248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CB00B4-7E83-C5F4-A16B-E621D6082338}"/>
                  </a:ext>
                </a:extLst>
              </p:cNvPr>
              <p:cNvSpPr txBox="1"/>
              <p:nvPr/>
            </p:nvSpPr>
            <p:spPr>
              <a:xfrm>
                <a:off x="2436192" y="2277105"/>
                <a:ext cx="476454" cy="389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CB00B4-7E83-C5F4-A16B-E621D6082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192" y="2277105"/>
                <a:ext cx="476454" cy="3896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A47A00-F8C1-25CE-0623-9B44A96D3291}"/>
                  </a:ext>
                </a:extLst>
              </p:cNvPr>
              <p:cNvSpPr txBox="1"/>
              <p:nvPr/>
            </p:nvSpPr>
            <p:spPr>
              <a:xfrm>
                <a:off x="2830442" y="2239151"/>
                <a:ext cx="485228" cy="38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A47A00-F8C1-25CE-0623-9B44A96D3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442" y="2239151"/>
                <a:ext cx="485228" cy="3896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3A6A94-DFC8-038E-1AC2-152AFEC0B3A6}"/>
                  </a:ext>
                </a:extLst>
              </p:cNvPr>
              <p:cNvSpPr txBox="1"/>
              <p:nvPr/>
            </p:nvSpPr>
            <p:spPr>
              <a:xfrm>
                <a:off x="1884472" y="3745105"/>
                <a:ext cx="54711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b="0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C3A6A94-DFC8-038E-1AC2-152AFEC0B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472" y="3745105"/>
                <a:ext cx="547116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7391452-986A-084A-26E6-DC0898F1F797}"/>
              </a:ext>
            </a:extLst>
          </p:cNvPr>
          <p:cNvCxnSpPr/>
          <p:nvPr/>
        </p:nvCxnSpPr>
        <p:spPr>
          <a:xfrm>
            <a:off x="2341799" y="3681337"/>
            <a:ext cx="0" cy="474346"/>
          </a:xfrm>
          <a:prstGeom prst="line">
            <a:avLst/>
          </a:prstGeom>
          <a:ln w="76200">
            <a:solidFill>
              <a:srgbClr val="31665C">
                <a:alpha val="5098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A18CBF-A9E7-DCD2-3C4F-06627C395CF2}"/>
                  </a:ext>
                </a:extLst>
              </p:cNvPr>
              <p:cNvSpPr txBox="1"/>
              <p:nvPr/>
            </p:nvSpPr>
            <p:spPr>
              <a:xfrm>
                <a:off x="1105771" y="2607934"/>
                <a:ext cx="485228" cy="38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A18CBF-A9E7-DCD2-3C4F-06627C395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771" y="2607934"/>
                <a:ext cx="485228" cy="3896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9BD7FD6-00D2-A164-BC20-177EAB916F56}"/>
                  </a:ext>
                </a:extLst>
              </p:cNvPr>
              <p:cNvSpPr txBox="1"/>
              <p:nvPr/>
            </p:nvSpPr>
            <p:spPr>
              <a:xfrm>
                <a:off x="2728370" y="3187592"/>
                <a:ext cx="54711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b="0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9BD7FD6-00D2-A164-BC20-177EAB916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70" y="3187592"/>
                <a:ext cx="54711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CA4C918-8C72-BB6D-B40F-56D1C281200A}"/>
              </a:ext>
            </a:extLst>
          </p:cNvPr>
          <p:cNvCxnSpPr>
            <a:cxnSpLocks/>
          </p:cNvCxnSpPr>
          <p:nvPr/>
        </p:nvCxnSpPr>
        <p:spPr>
          <a:xfrm flipH="1">
            <a:off x="3200524" y="2709469"/>
            <a:ext cx="2804" cy="1416339"/>
          </a:xfrm>
          <a:prstGeom prst="line">
            <a:avLst/>
          </a:prstGeom>
          <a:ln w="76200">
            <a:solidFill>
              <a:srgbClr val="31665C">
                <a:alpha val="5098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1B0A2AEB-124E-DD2E-28E4-CD2E8DC9ACA4}"/>
              </a:ext>
            </a:extLst>
          </p:cNvPr>
          <p:cNvCxnSpPr>
            <a:cxnSpLocks/>
            <a:stCxn id="82" idx="2"/>
            <a:endCxn id="35" idx="4"/>
          </p:cNvCxnSpPr>
          <p:nvPr/>
        </p:nvCxnSpPr>
        <p:spPr>
          <a:xfrm rot="10800000">
            <a:off x="3650348" y="2262247"/>
            <a:ext cx="365566" cy="2395360"/>
          </a:xfrm>
          <a:prstGeom prst="bentConnector2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B9BD27C-5090-1D3C-6AEF-E6FCFE705DDF}"/>
                  </a:ext>
                </a:extLst>
              </p:cNvPr>
              <p:cNvSpPr txBox="1"/>
              <p:nvPr/>
            </p:nvSpPr>
            <p:spPr>
              <a:xfrm>
                <a:off x="3302634" y="3162933"/>
                <a:ext cx="476454" cy="389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B9BD27C-5090-1D3C-6AEF-E6FCFE705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634" y="3162933"/>
                <a:ext cx="476454" cy="3896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93C017C-8149-7A8A-DA7B-B292CAD89E5A}"/>
                  </a:ext>
                </a:extLst>
              </p:cNvPr>
              <p:cNvSpPr txBox="1"/>
              <p:nvPr/>
            </p:nvSpPr>
            <p:spPr>
              <a:xfrm>
                <a:off x="4165769" y="4212831"/>
                <a:ext cx="54711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93C017C-8149-7A8A-DA7B-B292CAD89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769" y="4212831"/>
                <a:ext cx="547116" cy="276999"/>
              </a:xfrm>
              <a:prstGeom prst="rect">
                <a:avLst/>
              </a:prstGeom>
              <a:blipFill>
                <a:blip r:embed="rId12"/>
                <a:stretch>
                  <a:fillRect l="-13333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9EA293B-E435-9DE5-32E1-C93D002013D0}"/>
              </a:ext>
            </a:extLst>
          </p:cNvPr>
          <p:cNvCxnSpPr>
            <a:cxnSpLocks/>
          </p:cNvCxnSpPr>
          <p:nvPr/>
        </p:nvCxnSpPr>
        <p:spPr>
          <a:xfrm>
            <a:off x="4073774" y="4135446"/>
            <a:ext cx="0" cy="444986"/>
          </a:xfrm>
          <a:prstGeom prst="line">
            <a:avLst/>
          </a:prstGeom>
          <a:ln w="76200">
            <a:solidFill>
              <a:schemeClr val="bg2">
                <a:lumMod val="75000"/>
                <a:alpha val="5098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D4DE474-7C0F-324D-F9F3-96D43E444C3E}"/>
                  </a:ext>
                </a:extLst>
              </p:cNvPr>
              <p:cNvSpPr txBox="1"/>
              <p:nvPr/>
            </p:nvSpPr>
            <p:spPr>
              <a:xfrm>
                <a:off x="3720457" y="3182457"/>
                <a:ext cx="485228" cy="38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D4DE474-7C0F-324D-F9F3-96D43E444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457" y="3182457"/>
                <a:ext cx="485228" cy="38965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A244B09B-5784-81F2-419F-0F8C6D9C2A74}"/>
              </a:ext>
            </a:extLst>
          </p:cNvPr>
          <p:cNvCxnSpPr>
            <a:cxnSpLocks/>
            <a:stCxn id="100" idx="2"/>
            <a:endCxn id="92" idx="4"/>
          </p:cNvCxnSpPr>
          <p:nvPr/>
        </p:nvCxnSpPr>
        <p:spPr>
          <a:xfrm rot="10800000">
            <a:off x="4540373" y="2271049"/>
            <a:ext cx="344218" cy="1489643"/>
          </a:xfrm>
          <a:prstGeom prst="bentConnector2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A2B1FDC-8750-3839-B499-3B3F0EF4C24B}"/>
                  </a:ext>
                </a:extLst>
              </p:cNvPr>
              <p:cNvSpPr txBox="1"/>
              <p:nvPr/>
            </p:nvSpPr>
            <p:spPr>
              <a:xfrm>
                <a:off x="4173904" y="2884608"/>
                <a:ext cx="476454" cy="389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A2B1FDC-8750-3839-B499-3B3F0EF4C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904" y="2884608"/>
                <a:ext cx="476454" cy="3896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F86CAC8-07BF-1486-F171-F48F96316F04}"/>
                  </a:ext>
                </a:extLst>
              </p:cNvPr>
              <p:cNvSpPr txBox="1"/>
              <p:nvPr/>
            </p:nvSpPr>
            <p:spPr>
              <a:xfrm>
                <a:off x="4478792" y="3794601"/>
                <a:ext cx="54711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b="0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F86CAC8-07BF-1486-F171-F48F96316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792" y="3794601"/>
                <a:ext cx="547116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61737F4-6290-C2DE-C45A-8BC5AA171965}"/>
              </a:ext>
            </a:extLst>
          </p:cNvPr>
          <p:cNvCxnSpPr>
            <a:cxnSpLocks/>
          </p:cNvCxnSpPr>
          <p:nvPr/>
        </p:nvCxnSpPr>
        <p:spPr>
          <a:xfrm>
            <a:off x="4942169" y="3815858"/>
            <a:ext cx="0" cy="339825"/>
          </a:xfrm>
          <a:prstGeom prst="line">
            <a:avLst/>
          </a:prstGeom>
          <a:ln w="76200">
            <a:solidFill>
              <a:srgbClr val="31665C">
                <a:alpha val="5098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1BC13F7B-DA42-CEFC-9500-F8150F07D222}"/>
              </a:ext>
            </a:extLst>
          </p:cNvPr>
          <p:cNvCxnSpPr>
            <a:cxnSpLocks/>
            <a:stCxn id="111" idx="2"/>
            <a:endCxn id="100" idx="0"/>
          </p:cNvCxnSpPr>
          <p:nvPr/>
        </p:nvCxnSpPr>
        <p:spPr>
          <a:xfrm rot="10800000" flipV="1">
            <a:off x="4947533" y="2195397"/>
            <a:ext cx="361041" cy="1494827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2AE33D2-8768-2891-297C-6BAD42FF16CE}"/>
                  </a:ext>
                </a:extLst>
              </p:cNvPr>
              <p:cNvSpPr txBox="1"/>
              <p:nvPr/>
            </p:nvSpPr>
            <p:spPr>
              <a:xfrm>
                <a:off x="4572000" y="2758047"/>
                <a:ext cx="485228" cy="389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2AE33D2-8768-2891-297C-6BAD42FF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758047"/>
                <a:ext cx="485228" cy="38965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7D54456E-78F1-5895-150A-45658AB87269}"/>
              </a:ext>
            </a:extLst>
          </p:cNvPr>
          <p:cNvCxnSpPr>
            <a:cxnSpLocks/>
            <a:stCxn id="115" idx="2"/>
            <a:endCxn id="111" idx="4"/>
          </p:cNvCxnSpPr>
          <p:nvPr/>
        </p:nvCxnSpPr>
        <p:spPr>
          <a:xfrm rot="10800000">
            <a:off x="5371515" y="2265865"/>
            <a:ext cx="366403" cy="2212599"/>
          </a:xfrm>
          <a:prstGeom prst="bentConnector2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AD1BE1B-AB53-178C-5D1D-A44D30969B3E}"/>
                  </a:ext>
                </a:extLst>
              </p:cNvPr>
              <p:cNvSpPr txBox="1"/>
              <p:nvPr/>
            </p:nvSpPr>
            <p:spPr>
              <a:xfrm>
                <a:off x="5025995" y="3113517"/>
                <a:ext cx="476454" cy="389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AD1BE1B-AB53-178C-5D1D-A44D30969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995" y="3113517"/>
                <a:ext cx="476454" cy="38965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C62DF35-A20E-DD69-F9C3-3ACECFB55769}"/>
                  </a:ext>
                </a:extLst>
              </p:cNvPr>
              <p:cNvSpPr txBox="1"/>
              <p:nvPr/>
            </p:nvSpPr>
            <p:spPr>
              <a:xfrm>
                <a:off x="5891130" y="4155683"/>
                <a:ext cx="54711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C62DF35-A20E-DD69-F9C3-3ACECFB55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130" y="4155683"/>
                <a:ext cx="547116" cy="276999"/>
              </a:xfrm>
              <a:prstGeom prst="rect">
                <a:avLst/>
              </a:prstGeom>
              <a:blipFill>
                <a:blip r:embed="rId18"/>
                <a:stretch>
                  <a:fillRect l="-13636" r="-9091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43FAED3-31B3-F3A5-40B8-637C707F144D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5800858" y="4136467"/>
            <a:ext cx="0" cy="271529"/>
          </a:xfrm>
          <a:prstGeom prst="line">
            <a:avLst/>
          </a:prstGeom>
          <a:ln w="76200">
            <a:solidFill>
              <a:schemeClr val="bg2">
                <a:lumMod val="75000"/>
                <a:alpha val="5098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9DF6633-E376-A64D-1DE7-F6DDFF69B80F}"/>
                  </a:ext>
                </a:extLst>
              </p:cNvPr>
              <p:cNvSpPr txBox="1"/>
              <p:nvPr/>
            </p:nvSpPr>
            <p:spPr>
              <a:xfrm>
                <a:off x="5427002" y="3054337"/>
                <a:ext cx="4852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9DF6633-E376-A64D-1DE7-F6DDFF69B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002" y="3054337"/>
                <a:ext cx="485228" cy="307777"/>
              </a:xfrm>
              <a:prstGeom prst="rect">
                <a:avLst/>
              </a:prstGeom>
              <a:blipFill>
                <a:blip r:embed="rId1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le 1">
            <a:extLst>
              <a:ext uri="{FF2B5EF4-FFF2-40B4-BE49-F238E27FC236}">
                <a16:creationId xmlns:a16="http://schemas.microsoft.com/office/drawing/2014/main" id="{9EE4DB20-0F58-E656-78CF-C212C386F128}"/>
              </a:ext>
            </a:extLst>
          </p:cNvPr>
          <p:cNvSpPr txBox="1">
            <a:spLocks/>
          </p:cNvSpPr>
          <p:nvPr/>
        </p:nvSpPr>
        <p:spPr>
          <a:xfrm>
            <a:off x="2387519" y="772359"/>
            <a:ext cx="532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6210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100"/>
              </a:buClr>
              <a:buSzPts val="2600"/>
              <a:buFont typeface="Georgia"/>
              <a:buNone/>
              <a:defRPr sz="2600" b="0" i="0" u="none" strike="noStrike" cap="none">
                <a:solidFill>
                  <a:srgbClr val="5621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 dirty="0"/>
              <a:t>a </a:t>
            </a:r>
            <a:r>
              <a:rPr lang="en-US" b="1" dirty="0"/>
              <a:t>base-stock policy</a:t>
            </a:r>
            <a:r>
              <a:rPr lang="en-US" dirty="0"/>
              <a:t> is optimal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B07A680-817F-AEFB-A221-E1EB4CF86B15}"/>
                  </a:ext>
                </a:extLst>
              </p:cNvPr>
              <p:cNvSpPr txBox="1"/>
              <p:nvPr/>
            </p:nvSpPr>
            <p:spPr>
              <a:xfrm>
                <a:off x="6619825" y="2001982"/>
                <a:ext cx="21817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3">
                        <a:lumMod val="50000"/>
                      </a:schemeClr>
                    </a:solidFill>
                    <a:latin typeface="Proxima Nova" panose="02000506030000020004" pitchFamily="2" charset="0"/>
                  </a:rPr>
                  <a:t>base-stock level (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1600" b="1" dirty="0">
                    <a:solidFill>
                      <a:schemeClr val="accent3">
                        <a:lumMod val="50000"/>
                      </a:schemeClr>
                    </a:solidFill>
                    <a:latin typeface="Proxima Nova" panose="02000506030000020004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B07A680-817F-AEFB-A221-E1EB4CF86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825" y="2001982"/>
                <a:ext cx="2181787" cy="338554"/>
              </a:xfrm>
              <a:prstGeom prst="rect">
                <a:avLst/>
              </a:prstGeom>
              <a:blipFill>
                <a:blip r:embed="rId20"/>
                <a:stretch>
                  <a:fillRect l="-1734" t="-357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F3DA48-199E-0CF3-D631-BE12867BA695}"/>
              </a:ext>
            </a:extLst>
          </p:cNvPr>
          <p:cNvCxnSpPr>
            <a:cxnSpLocks/>
          </p:cNvCxnSpPr>
          <p:nvPr/>
        </p:nvCxnSpPr>
        <p:spPr>
          <a:xfrm flipV="1">
            <a:off x="1483074" y="1591941"/>
            <a:ext cx="0" cy="332991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5A0BFA-6D35-F58C-AE9D-B24CDDADBC72}"/>
              </a:ext>
            </a:extLst>
          </p:cNvPr>
          <p:cNvCxnSpPr>
            <a:cxnSpLocks/>
          </p:cNvCxnSpPr>
          <p:nvPr/>
        </p:nvCxnSpPr>
        <p:spPr>
          <a:xfrm>
            <a:off x="1483074" y="4135446"/>
            <a:ext cx="531584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6E62D5B-5FF5-196B-F69F-A8EA1DE0744C}"/>
              </a:ext>
            </a:extLst>
          </p:cNvPr>
          <p:cNvSpPr/>
          <p:nvPr/>
        </p:nvSpPr>
        <p:spPr>
          <a:xfrm>
            <a:off x="1852331" y="2121315"/>
            <a:ext cx="125881" cy="14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06B0A08-6124-4157-4203-151D69A09ADC}"/>
              </a:ext>
            </a:extLst>
          </p:cNvPr>
          <p:cNvSpPr/>
          <p:nvPr/>
        </p:nvSpPr>
        <p:spPr>
          <a:xfrm>
            <a:off x="2737561" y="2130116"/>
            <a:ext cx="125881" cy="14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CDE144A-8F6D-2B77-AEDD-00F8FF186C52}"/>
              </a:ext>
            </a:extLst>
          </p:cNvPr>
          <p:cNvSpPr/>
          <p:nvPr/>
        </p:nvSpPr>
        <p:spPr>
          <a:xfrm>
            <a:off x="3137583" y="2573029"/>
            <a:ext cx="125881" cy="14093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99B4D3E-DDB5-5745-10B1-E71236A92B2D}"/>
              </a:ext>
            </a:extLst>
          </p:cNvPr>
          <p:cNvSpPr/>
          <p:nvPr/>
        </p:nvSpPr>
        <p:spPr>
          <a:xfrm>
            <a:off x="3587407" y="2121315"/>
            <a:ext cx="125881" cy="14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1268B4-F77E-2D2A-F897-65FF406399B3}"/>
              </a:ext>
            </a:extLst>
          </p:cNvPr>
          <p:cNvSpPr/>
          <p:nvPr/>
        </p:nvSpPr>
        <p:spPr>
          <a:xfrm>
            <a:off x="2282216" y="3590634"/>
            <a:ext cx="125881" cy="14093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060313E-CBC4-7C4A-D820-1CA11B605562}"/>
              </a:ext>
            </a:extLst>
          </p:cNvPr>
          <p:cNvSpPr/>
          <p:nvPr/>
        </p:nvSpPr>
        <p:spPr>
          <a:xfrm>
            <a:off x="1420778" y="3417638"/>
            <a:ext cx="125881" cy="14093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2FC0A4F-8C6C-8A20-D957-8F4D22C09982}"/>
              </a:ext>
            </a:extLst>
          </p:cNvPr>
          <p:cNvSpPr/>
          <p:nvPr/>
        </p:nvSpPr>
        <p:spPr>
          <a:xfrm>
            <a:off x="4477432" y="2130116"/>
            <a:ext cx="125881" cy="14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706481E-695A-E4D3-918A-39E758BF0588}"/>
              </a:ext>
            </a:extLst>
          </p:cNvPr>
          <p:cNvSpPr/>
          <p:nvPr/>
        </p:nvSpPr>
        <p:spPr>
          <a:xfrm>
            <a:off x="4884591" y="3690225"/>
            <a:ext cx="125881" cy="14093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9FD1800-A4FD-7996-AD0A-378FEE80BDA4}"/>
              </a:ext>
            </a:extLst>
          </p:cNvPr>
          <p:cNvSpPr/>
          <p:nvPr/>
        </p:nvSpPr>
        <p:spPr>
          <a:xfrm>
            <a:off x="5308573" y="2124932"/>
            <a:ext cx="125881" cy="14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71081908-D1A9-AD0C-961D-B73F5AB289F0}"/>
              </a:ext>
            </a:extLst>
          </p:cNvPr>
          <p:cNvCxnSpPr>
            <a:cxnSpLocks/>
            <a:endCxn id="115" idx="0"/>
          </p:cNvCxnSpPr>
          <p:nvPr/>
        </p:nvCxnSpPr>
        <p:spPr>
          <a:xfrm rot="10800000" flipV="1">
            <a:off x="5800858" y="2200581"/>
            <a:ext cx="322998" cy="2207415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6984A8C0-61CC-C501-17B8-652D51C00276}"/>
              </a:ext>
            </a:extLst>
          </p:cNvPr>
          <p:cNvCxnSpPr>
            <a:cxnSpLocks/>
            <a:stCxn id="92" idx="2"/>
            <a:endCxn id="82" idx="0"/>
          </p:cNvCxnSpPr>
          <p:nvPr/>
        </p:nvCxnSpPr>
        <p:spPr>
          <a:xfrm rot="10800000" flipV="1">
            <a:off x="4078856" y="2200581"/>
            <a:ext cx="398577" cy="2386559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695433C0-8F93-9F61-17CC-144B403B0B5C}"/>
              </a:ext>
            </a:extLst>
          </p:cNvPr>
          <p:cNvSpPr/>
          <p:nvPr/>
        </p:nvSpPr>
        <p:spPr>
          <a:xfrm>
            <a:off x="4015914" y="4587141"/>
            <a:ext cx="125881" cy="14093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5672158-B538-2773-39C9-918745F9EC2A}"/>
              </a:ext>
            </a:extLst>
          </p:cNvPr>
          <p:cNvSpPr/>
          <p:nvPr/>
        </p:nvSpPr>
        <p:spPr>
          <a:xfrm>
            <a:off x="5737917" y="4407997"/>
            <a:ext cx="125881" cy="14093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099BB58A-618C-2CAD-674D-5CFBEE2B6FF0}"/>
              </a:ext>
            </a:extLst>
          </p:cNvPr>
          <p:cNvCxnSpPr>
            <a:cxnSpLocks/>
            <a:stCxn id="11" idx="2"/>
            <a:endCxn id="54" idx="0"/>
          </p:cNvCxnSpPr>
          <p:nvPr/>
        </p:nvCxnSpPr>
        <p:spPr>
          <a:xfrm rot="10800000" flipV="1">
            <a:off x="1483719" y="2191780"/>
            <a:ext cx="368612" cy="1225857"/>
          </a:xfrm>
          <a:prstGeom prst="bentConnector2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25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DB4B0-CCC0-0163-9CDA-0E4D2AA8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Base-stock 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7DE52F9-15F2-05D2-BE55-F87E1B9A841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349300"/>
                <a:ext cx="8347665" cy="2860200"/>
              </a:xfrm>
            </p:spPr>
            <p:txBody>
              <a:bodyPr/>
              <a:lstStyle/>
              <a:p>
                <a:r>
                  <a:rPr lang="en-US" dirty="0"/>
                  <a:t>In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order:			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= ending IL in period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	      					= starting IL in period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7DE52F9-15F2-05D2-BE55-F87E1B9A8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49300"/>
                <a:ext cx="8347665" cy="2860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263948-9133-C6B9-EF02-0A50CEE62234}"/>
                  </a:ext>
                </a:extLst>
              </p:cNvPr>
              <p:cNvSpPr txBox="1"/>
              <p:nvPr/>
            </p:nvSpPr>
            <p:spPr>
              <a:xfrm>
                <a:off x="2707092" y="1292812"/>
                <a:ext cx="1964064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263948-9133-C6B9-EF02-0A50CEE62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092" y="1292812"/>
                <a:ext cx="1964064" cy="617861"/>
              </a:xfrm>
              <a:prstGeom prst="rect">
                <a:avLst/>
              </a:prstGeom>
              <a:blipFill>
                <a:blip r:embed="rId3"/>
                <a:stretch>
                  <a:fillRect l="-34194" t="-224000" r="-1935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03E5F-B41C-1C07-D4AB-866901A6CB7B}"/>
                  </a:ext>
                </a:extLst>
              </p:cNvPr>
              <p:cNvSpPr txBox="1"/>
              <p:nvPr/>
            </p:nvSpPr>
            <p:spPr>
              <a:xfrm>
                <a:off x="4073301" y="4703353"/>
                <a:ext cx="34278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500" i="1" dirty="0"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03E5F-B41C-1C07-D4AB-866901A6C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301" y="4703353"/>
                <a:ext cx="342786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F9F2A7-4CFC-5E41-A420-75267C48493F}"/>
              </a:ext>
            </a:extLst>
          </p:cNvPr>
          <p:cNvCxnSpPr>
            <a:cxnSpLocks/>
          </p:cNvCxnSpPr>
          <p:nvPr/>
        </p:nvCxnSpPr>
        <p:spPr>
          <a:xfrm flipH="1" flipV="1">
            <a:off x="1975843" y="3004802"/>
            <a:ext cx="1698551" cy="16985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EEF1AD-733C-A119-9B16-6DE9821258BA}"/>
              </a:ext>
            </a:extLst>
          </p:cNvPr>
          <p:cNvCxnSpPr>
            <a:cxnSpLocks/>
          </p:cNvCxnSpPr>
          <p:nvPr/>
        </p:nvCxnSpPr>
        <p:spPr>
          <a:xfrm>
            <a:off x="3656106" y="2488044"/>
            <a:ext cx="0" cy="2215309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6D63D1F-88B8-6A89-7E5C-C1244AEC1379}"/>
                  </a:ext>
                </a:extLst>
              </p:cNvPr>
              <p:cNvSpPr txBox="1"/>
              <p:nvPr/>
            </p:nvSpPr>
            <p:spPr>
              <a:xfrm>
                <a:off x="3478956" y="4703352"/>
                <a:ext cx="34278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500" i="1" dirty="0"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6D63D1F-88B8-6A89-7E5C-C1244AEC1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956" y="4703352"/>
                <a:ext cx="342786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7F1D78-797D-60E2-AAB5-ACEB0B52D0F1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3674394" y="4703353"/>
            <a:ext cx="570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6179B0-2F0E-DDA4-418D-37E37D250C2E}"/>
                  </a:ext>
                </a:extLst>
              </p:cNvPr>
              <p:cNvSpPr txBox="1"/>
              <p:nvPr/>
            </p:nvSpPr>
            <p:spPr>
              <a:xfrm>
                <a:off x="7331662" y="4706515"/>
                <a:ext cx="34278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500" i="1" dirty="0"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6179B0-2F0E-DDA4-418D-37E37D250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662" y="4706515"/>
                <a:ext cx="342786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8C91BC-419B-6D57-A483-2A2C7D28215E}"/>
              </a:ext>
            </a:extLst>
          </p:cNvPr>
          <p:cNvCxnSpPr>
            <a:cxnSpLocks/>
          </p:cNvCxnSpPr>
          <p:nvPr/>
        </p:nvCxnSpPr>
        <p:spPr>
          <a:xfrm>
            <a:off x="6922038" y="2488044"/>
            <a:ext cx="0" cy="221530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66EB3D6-4A33-735D-2CD6-7AE92378A18E}"/>
                  </a:ext>
                </a:extLst>
              </p:cNvPr>
              <p:cNvSpPr txBox="1"/>
              <p:nvPr/>
            </p:nvSpPr>
            <p:spPr>
              <a:xfrm>
                <a:off x="6752219" y="4706515"/>
                <a:ext cx="34278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500" i="1" dirty="0"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66EB3D6-4A33-735D-2CD6-7AE92378A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219" y="4706515"/>
                <a:ext cx="34278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D7140A08-309D-5DDD-23F4-002D3AD5E709}"/>
              </a:ext>
            </a:extLst>
          </p:cNvPr>
          <p:cNvSpPr txBox="1"/>
          <p:nvPr/>
        </p:nvSpPr>
        <p:spPr>
          <a:xfrm>
            <a:off x="4295235" y="2336149"/>
            <a:ext cx="98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Proxima Nova" panose="02000506030000020004" pitchFamily="2" charset="0"/>
              </a:rPr>
              <a:t>order-up-to level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D9ACB91-7C57-12CA-5064-C16C6A0815FC}"/>
              </a:ext>
            </a:extLst>
          </p:cNvPr>
          <p:cNvCxnSpPr>
            <a:cxnSpLocks/>
          </p:cNvCxnSpPr>
          <p:nvPr/>
        </p:nvCxnSpPr>
        <p:spPr>
          <a:xfrm flipV="1">
            <a:off x="5241775" y="2540313"/>
            <a:ext cx="2163039" cy="2163039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60C9F5B-74A1-4D71-2B99-E2A7FC41B591}"/>
              </a:ext>
            </a:extLst>
          </p:cNvPr>
          <p:cNvCxnSpPr>
            <a:cxnSpLocks/>
          </p:cNvCxnSpPr>
          <p:nvPr/>
        </p:nvCxnSpPr>
        <p:spPr>
          <a:xfrm flipH="1">
            <a:off x="5241775" y="3014260"/>
            <a:ext cx="16802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02AC27A-FE6B-637B-DC55-8A7421B9377D}"/>
                  </a:ext>
                </a:extLst>
              </p:cNvPr>
              <p:cNvSpPr txBox="1"/>
              <p:nvPr/>
            </p:nvSpPr>
            <p:spPr>
              <a:xfrm>
                <a:off x="4917277" y="2852678"/>
                <a:ext cx="34278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500" i="1" dirty="0"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02AC27A-FE6B-637B-DC55-8A7421B93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277" y="2852678"/>
                <a:ext cx="342786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8BFA15-1191-1BB8-E11A-6CC49CA6324A}"/>
              </a:ext>
            </a:extLst>
          </p:cNvPr>
          <p:cNvCxnSpPr>
            <a:cxnSpLocks/>
          </p:cNvCxnSpPr>
          <p:nvPr/>
        </p:nvCxnSpPr>
        <p:spPr>
          <a:xfrm flipH="1">
            <a:off x="6922038" y="2537151"/>
            <a:ext cx="482776" cy="4676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A55B84-6B41-36F1-9CFA-48E03E722AA7}"/>
              </a:ext>
            </a:extLst>
          </p:cNvPr>
          <p:cNvCxnSpPr>
            <a:cxnSpLocks/>
          </p:cNvCxnSpPr>
          <p:nvPr/>
        </p:nvCxnSpPr>
        <p:spPr>
          <a:xfrm flipV="1">
            <a:off x="1975843" y="2322576"/>
            <a:ext cx="0" cy="238077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14DDC-3D89-A85A-CBE2-59DE91574CDA}"/>
              </a:ext>
            </a:extLst>
          </p:cNvPr>
          <p:cNvCxnSpPr>
            <a:cxnSpLocks/>
          </p:cNvCxnSpPr>
          <p:nvPr/>
        </p:nvCxnSpPr>
        <p:spPr>
          <a:xfrm>
            <a:off x="1975843" y="4703353"/>
            <a:ext cx="240862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173302-30F3-F86A-ABF8-3AAA3CFCDDA1}"/>
              </a:ext>
            </a:extLst>
          </p:cNvPr>
          <p:cNvCxnSpPr>
            <a:cxnSpLocks/>
          </p:cNvCxnSpPr>
          <p:nvPr/>
        </p:nvCxnSpPr>
        <p:spPr>
          <a:xfrm flipV="1">
            <a:off x="5241775" y="2322576"/>
            <a:ext cx="0" cy="238077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9C164C-D9A4-84C0-9FAC-DB76350EA988}"/>
              </a:ext>
            </a:extLst>
          </p:cNvPr>
          <p:cNvCxnSpPr>
            <a:cxnSpLocks/>
          </p:cNvCxnSpPr>
          <p:nvPr/>
        </p:nvCxnSpPr>
        <p:spPr>
          <a:xfrm>
            <a:off x="5241775" y="4703352"/>
            <a:ext cx="240862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09B316-7DE5-5A2E-4C89-10FA9C6F79FD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3663678" y="4703353"/>
            <a:ext cx="581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2DB9527-CE5F-DF29-6652-3F3D3BDBF788}"/>
                  </a:ext>
                </a:extLst>
              </p:cNvPr>
              <p:cNvSpPr txBox="1"/>
              <p:nvPr/>
            </p:nvSpPr>
            <p:spPr>
              <a:xfrm>
                <a:off x="1651345" y="2848136"/>
                <a:ext cx="34278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500" i="1" dirty="0"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2DB9527-CE5F-DF29-6652-3F3D3BDBF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345" y="2848136"/>
                <a:ext cx="342786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BE03910A-BA9C-556A-874A-8A2F6BB1C575}"/>
              </a:ext>
            </a:extLst>
          </p:cNvPr>
          <p:cNvSpPr txBox="1"/>
          <p:nvPr/>
        </p:nvSpPr>
        <p:spPr>
          <a:xfrm>
            <a:off x="1022621" y="2336149"/>
            <a:ext cx="98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Proxima Nova" panose="02000506030000020004" pitchFamily="2" charset="0"/>
              </a:rPr>
              <a:t>order quantity</a:t>
            </a:r>
          </a:p>
        </p:txBody>
      </p:sp>
    </p:spTree>
    <p:extLst>
      <p:ext uri="{BB962C8B-B14F-4D97-AF65-F5344CB8AC3E}">
        <p14:creationId xmlns:p14="http://schemas.microsoft.com/office/powerpoint/2010/main" val="222594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26F4-DDAA-717F-E9DE-970FD3D3C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are on GitHub repo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E9F94-0ACF-E773-F764-5D086B709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49299"/>
            <a:ext cx="6603451" cy="3606421"/>
          </a:xfrm>
        </p:spPr>
        <p:txBody>
          <a:bodyPr/>
          <a:lstStyle/>
          <a:p>
            <a:r>
              <a:rPr lang="en-US" sz="1600" dirty="0">
                <a:latin typeface="Andale Mono" panose="020B0509000000000004" pitchFamily="49" charset="0"/>
                <a:hlinkClick r:id="rId2"/>
              </a:rPr>
              <a:t>github.com/LarrySnyder/RLforInventory</a:t>
            </a:r>
            <a:endParaRPr lang="en-US" sz="1600" dirty="0">
              <a:latin typeface="Andale Mono" panose="020B0509000000000004" pitchFamily="49" charset="0"/>
            </a:endParaRPr>
          </a:p>
          <a:p>
            <a:r>
              <a:rPr lang="en-US" dirty="0"/>
              <a:t>Click </a:t>
            </a: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slides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37C61782-7209-6501-078C-9CB0E98EB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900" y="776599"/>
            <a:ext cx="3118505" cy="311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85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519C-F718-A19F-4CD3-2030CA7B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“Policy”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3C869-CDDD-61DE-63F9-70787F0CD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9300"/>
            <a:ext cx="7634436" cy="2860200"/>
          </a:xfrm>
        </p:spPr>
        <p:txBody>
          <a:bodyPr/>
          <a:lstStyle/>
          <a:p>
            <a:r>
              <a:rPr lang="en-US" dirty="0"/>
              <a:t>In RL, a policy is a </a:t>
            </a:r>
            <a:r>
              <a:rPr lang="en-US" b="1" dirty="0"/>
              <a:t>mapping</a:t>
            </a:r>
            <a:r>
              <a:rPr lang="en-US" dirty="0"/>
              <a:t> from states to actions: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inventory theory, a policy is a </a:t>
            </a:r>
            <a:r>
              <a:rPr lang="en-US" b="1" dirty="0"/>
              <a:t>simple rule</a:t>
            </a:r>
            <a:r>
              <a:rPr lang="en-US" dirty="0"/>
              <a:t> that </a:t>
            </a:r>
            <a:br>
              <a:rPr lang="en-US" dirty="0"/>
            </a:br>
            <a:r>
              <a:rPr lang="en-US" dirty="0"/>
              <a:t>describes the mapping: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890010C-45F2-B907-2B47-2F5FEBDF2F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3408579"/>
                  </p:ext>
                </p:extLst>
              </p:nvPr>
            </p:nvGraphicFramePr>
            <p:xfrm>
              <a:off x="856486" y="1872287"/>
              <a:ext cx="5352276" cy="685034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446023">
                      <a:extLst>
                        <a:ext uri="{9D8B030D-6E8A-4147-A177-3AD203B41FA5}">
                          <a16:colId xmlns:a16="http://schemas.microsoft.com/office/drawing/2014/main" val="2657275778"/>
                        </a:ext>
                      </a:extLst>
                    </a:gridCol>
                    <a:gridCol w="446023">
                      <a:extLst>
                        <a:ext uri="{9D8B030D-6E8A-4147-A177-3AD203B41FA5}">
                          <a16:colId xmlns:a16="http://schemas.microsoft.com/office/drawing/2014/main" val="3596911067"/>
                        </a:ext>
                      </a:extLst>
                    </a:gridCol>
                    <a:gridCol w="446023">
                      <a:extLst>
                        <a:ext uri="{9D8B030D-6E8A-4147-A177-3AD203B41FA5}">
                          <a16:colId xmlns:a16="http://schemas.microsoft.com/office/drawing/2014/main" val="3795884239"/>
                        </a:ext>
                      </a:extLst>
                    </a:gridCol>
                    <a:gridCol w="446023">
                      <a:extLst>
                        <a:ext uri="{9D8B030D-6E8A-4147-A177-3AD203B41FA5}">
                          <a16:colId xmlns:a16="http://schemas.microsoft.com/office/drawing/2014/main" val="3959900301"/>
                        </a:ext>
                      </a:extLst>
                    </a:gridCol>
                    <a:gridCol w="446023">
                      <a:extLst>
                        <a:ext uri="{9D8B030D-6E8A-4147-A177-3AD203B41FA5}">
                          <a16:colId xmlns:a16="http://schemas.microsoft.com/office/drawing/2014/main" val="1649958199"/>
                        </a:ext>
                      </a:extLst>
                    </a:gridCol>
                    <a:gridCol w="446023">
                      <a:extLst>
                        <a:ext uri="{9D8B030D-6E8A-4147-A177-3AD203B41FA5}">
                          <a16:colId xmlns:a16="http://schemas.microsoft.com/office/drawing/2014/main" val="748378423"/>
                        </a:ext>
                      </a:extLst>
                    </a:gridCol>
                    <a:gridCol w="446023">
                      <a:extLst>
                        <a:ext uri="{9D8B030D-6E8A-4147-A177-3AD203B41FA5}">
                          <a16:colId xmlns:a16="http://schemas.microsoft.com/office/drawing/2014/main" val="2047766251"/>
                        </a:ext>
                      </a:extLst>
                    </a:gridCol>
                    <a:gridCol w="446023">
                      <a:extLst>
                        <a:ext uri="{9D8B030D-6E8A-4147-A177-3AD203B41FA5}">
                          <a16:colId xmlns:a16="http://schemas.microsoft.com/office/drawing/2014/main" val="520438936"/>
                        </a:ext>
                      </a:extLst>
                    </a:gridCol>
                    <a:gridCol w="446023">
                      <a:extLst>
                        <a:ext uri="{9D8B030D-6E8A-4147-A177-3AD203B41FA5}">
                          <a16:colId xmlns:a16="http://schemas.microsoft.com/office/drawing/2014/main" val="1152287055"/>
                        </a:ext>
                      </a:extLst>
                    </a:gridCol>
                    <a:gridCol w="446023">
                      <a:extLst>
                        <a:ext uri="{9D8B030D-6E8A-4147-A177-3AD203B41FA5}">
                          <a16:colId xmlns:a16="http://schemas.microsoft.com/office/drawing/2014/main" val="400189265"/>
                        </a:ext>
                      </a:extLst>
                    </a:gridCol>
                    <a:gridCol w="446023">
                      <a:extLst>
                        <a:ext uri="{9D8B030D-6E8A-4147-A177-3AD203B41FA5}">
                          <a16:colId xmlns:a16="http://schemas.microsoft.com/office/drawing/2014/main" val="850683045"/>
                        </a:ext>
                      </a:extLst>
                    </a:gridCol>
                    <a:gridCol w="446023">
                      <a:extLst>
                        <a:ext uri="{9D8B030D-6E8A-4147-A177-3AD203B41FA5}">
                          <a16:colId xmlns:a16="http://schemas.microsoft.com/office/drawing/2014/main" val="3646396408"/>
                        </a:ext>
                      </a:extLst>
                    </a:gridCol>
                  </a:tblGrid>
                  <a:tr h="34251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3817538"/>
                      </a:ext>
                    </a:extLst>
                  </a:tr>
                  <a:tr h="34251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2569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890010C-45F2-B907-2B47-2F5FEBDF2F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3408579"/>
                  </p:ext>
                </p:extLst>
              </p:nvPr>
            </p:nvGraphicFramePr>
            <p:xfrm>
              <a:off x="856486" y="1872287"/>
              <a:ext cx="5352276" cy="685034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446023">
                      <a:extLst>
                        <a:ext uri="{9D8B030D-6E8A-4147-A177-3AD203B41FA5}">
                          <a16:colId xmlns:a16="http://schemas.microsoft.com/office/drawing/2014/main" val="2657275778"/>
                        </a:ext>
                      </a:extLst>
                    </a:gridCol>
                    <a:gridCol w="446023">
                      <a:extLst>
                        <a:ext uri="{9D8B030D-6E8A-4147-A177-3AD203B41FA5}">
                          <a16:colId xmlns:a16="http://schemas.microsoft.com/office/drawing/2014/main" val="3596911067"/>
                        </a:ext>
                      </a:extLst>
                    </a:gridCol>
                    <a:gridCol w="446023">
                      <a:extLst>
                        <a:ext uri="{9D8B030D-6E8A-4147-A177-3AD203B41FA5}">
                          <a16:colId xmlns:a16="http://schemas.microsoft.com/office/drawing/2014/main" val="3795884239"/>
                        </a:ext>
                      </a:extLst>
                    </a:gridCol>
                    <a:gridCol w="446023">
                      <a:extLst>
                        <a:ext uri="{9D8B030D-6E8A-4147-A177-3AD203B41FA5}">
                          <a16:colId xmlns:a16="http://schemas.microsoft.com/office/drawing/2014/main" val="3959900301"/>
                        </a:ext>
                      </a:extLst>
                    </a:gridCol>
                    <a:gridCol w="446023">
                      <a:extLst>
                        <a:ext uri="{9D8B030D-6E8A-4147-A177-3AD203B41FA5}">
                          <a16:colId xmlns:a16="http://schemas.microsoft.com/office/drawing/2014/main" val="1649958199"/>
                        </a:ext>
                      </a:extLst>
                    </a:gridCol>
                    <a:gridCol w="446023">
                      <a:extLst>
                        <a:ext uri="{9D8B030D-6E8A-4147-A177-3AD203B41FA5}">
                          <a16:colId xmlns:a16="http://schemas.microsoft.com/office/drawing/2014/main" val="748378423"/>
                        </a:ext>
                      </a:extLst>
                    </a:gridCol>
                    <a:gridCol w="446023">
                      <a:extLst>
                        <a:ext uri="{9D8B030D-6E8A-4147-A177-3AD203B41FA5}">
                          <a16:colId xmlns:a16="http://schemas.microsoft.com/office/drawing/2014/main" val="2047766251"/>
                        </a:ext>
                      </a:extLst>
                    </a:gridCol>
                    <a:gridCol w="446023">
                      <a:extLst>
                        <a:ext uri="{9D8B030D-6E8A-4147-A177-3AD203B41FA5}">
                          <a16:colId xmlns:a16="http://schemas.microsoft.com/office/drawing/2014/main" val="520438936"/>
                        </a:ext>
                      </a:extLst>
                    </a:gridCol>
                    <a:gridCol w="446023">
                      <a:extLst>
                        <a:ext uri="{9D8B030D-6E8A-4147-A177-3AD203B41FA5}">
                          <a16:colId xmlns:a16="http://schemas.microsoft.com/office/drawing/2014/main" val="1152287055"/>
                        </a:ext>
                      </a:extLst>
                    </a:gridCol>
                    <a:gridCol w="446023">
                      <a:extLst>
                        <a:ext uri="{9D8B030D-6E8A-4147-A177-3AD203B41FA5}">
                          <a16:colId xmlns:a16="http://schemas.microsoft.com/office/drawing/2014/main" val="400189265"/>
                        </a:ext>
                      </a:extLst>
                    </a:gridCol>
                    <a:gridCol w="446023">
                      <a:extLst>
                        <a:ext uri="{9D8B030D-6E8A-4147-A177-3AD203B41FA5}">
                          <a16:colId xmlns:a16="http://schemas.microsoft.com/office/drawing/2014/main" val="850683045"/>
                        </a:ext>
                      </a:extLst>
                    </a:gridCol>
                    <a:gridCol w="446023">
                      <a:extLst>
                        <a:ext uri="{9D8B030D-6E8A-4147-A177-3AD203B41FA5}">
                          <a16:colId xmlns:a16="http://schemas.microsoft.com/office/drawing/2014/main" val="3646396408"/>
                        </a:ext>
                      </a:extLst>
                    </a:gridCol>
                  </a:tblGrid>
                  <a:tr h="3425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57" t="-3571" r="-111142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2857" t="-3571" r="-101142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7222" t="-3571" r="-88333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5714" t="-3571" r="-80857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5714" t="-3571" r="-70857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5714" t="-3571" r="-60857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5714" t="-3571" r="-50857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5714" t="-3571" r="-40857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83333" t="-3571" r="-29722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08571" t="-3571" r="-20571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8571" t="-3571" r="-10571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08571" t="-3571" r="-5714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3817538"/>
                      </a:ext>
                    </a:extLst>
                  </a:tr>
                  <a:tr h="3425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57" t="-107407" r="-1111429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2857" t="-107407" r="-1011429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7222" t="-107407" r="-883333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5714" t="-107407" r="-808571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5714" t="-107407" r="-708571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5714" t="-107407" r="-608571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5714" t="-107407" r="-508571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5714" t="-107407" r="-408571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83333" t="-107407" r="-297222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08571" t="-107407" r="-205714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8571" t="-107407" r="-105714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08571" t="-107407" r="-5714" b="-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256978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1E741DD2-EDB8-1EF4-9298-03883D9EB5CF}"/>
              </a:ext>
            </a:extLst>
          </p:cNvPr>
          <p:cNvGrpSpPr/>
          <p:nvPr/>
        </p:nvGrpSpPr>
        <p:grpSpPr>
          <a:xfrm>
            <a:off x="6215254" y="1440930"/>
            <a:ext cx="2028780" cy="1626653"/>
            <a:chOff x="6902904" y="1463039"/>
            <a:chExt cx="2028780" cy="16266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7A17E38-E1D1-4C08-1065-C30C7AEC4628}"/>
                    </a:ext>
                  </a:extLst>
                </p:cNvPr>
                <p:cNvSpPr txBox="1"/>
                <p:nvPr/>
              </p:nvSpPr>
              <p:spPr>
                <a:xfrm>
                  <a:off x="8605184" y="2766527"/>
                  <a:ext cx="326500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500" i="1" dirty="0">
                    <a:latin typeface="Proxima Nova" panose="02000506030000020004" pitchFamily="2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7A17E38-E1D1-4C08-1065-C30C7AEC46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5184" y="2766527"/>
                  <a:ext cx="326500" cy="3231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6D7900-8747-C040-9E1D-C2EEC9191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8570" y="1463040"/>
              <a:ext cx="0" cy="1380632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8D2CD0F-5575-349B-E6CD-10B27CBDA542}"/>
                </a:ext>
              </a:extLst>
            </p:cNvPr>
            <p:cNvCxnSpPr>
              <a:cxnSpLocks/>
            </p:cNvCxnSpPr>
            <p:nvPr/>
          </p:nvCxnSpPr>
          <p:spPr>
            <a:xfrm>
              <a:off x="7428570" y="2843672"/>
              <a:ext cx="1503113" cy="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D63C8E-E96A-BBB8-9449-7B828AA497DF}"/>
                    </a:ext>
                  </a:extLst>
                </p:cNvPr>
                <p:cNvSpPr txBox="1"/>
                <p:nvPr/>
              </p:nvSpPr>
              <p:spPr>
                <a:xfrm>
                  <a:off x="6902904" y="1463039"/>
                  <a:ext cx="604717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5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500" i="1" dirty="0">
                    <a:latin typeface="Proxima Nova" panose="02000506030000020004" pitchFamily="2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D63C8E-E96A-BBB8-9449-7B828AA497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904" y="1463039"/>
                  <a:ext cx="604717" cy="323165"/>
                </a:xfrm>
                <a:prstGeom prst="rect">
                  <a:avLst/>
                </a:prstGeom>
                <a:blipFill>
                  <a:blip r:embed="rId4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AEE8806-3861-AEE2-5243-2C109357DAB5}"/>
                </a:ext>
              </a:extLst>
            </p:cNvPr>
            <p:cNvSpPr/>
            <p:nvPr/>
          </p:nvSpPr>
          <p:spPr>
            <a:xfrm>
              <a:off x="7524286" y="162462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2AEEBB3-D251-048C-D3BC-6E53B1494481}"/>
                </a:ext>
              </a:extLst>
            </p:cNvPr>
            <p:cNvSpPr/>
            <p:nvPr/>
          </p:nvSpPr>
          <p:spPr>
            <a:xfrm>
              <a:off x="7648701" y="203461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6565750-E810-0A79-6553-B70C6CD57F1F}"/>
                </a:ext>
              </a:extLst>
            </p:cNvPr>
            <p:cNvSpPr/>
            <p:nvPr/>
          </p:nvSpPr>
          <p:spPr>
            <a:xfrm>
              <a:off x="7773116" y="251160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850B807-8FD7-AE1E-949D-1B86705EE333}"/>
                </a:ext>
              </a:extLst>
            </p:cNvPr>
            <p:cNvSpPr/>
            <p:nvPr/>
          </p:nvSpPr>
          <p:spPr>
            <a:xfrm>
              <a:off x="7897531" y="190808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054ABAC-F486-9C09-EFCC-A90B5A6A764D}"/>
                </a:ext>
              </a:extLst>
            </p:cNvPr>
            <p:cNvSpPr/>
            <p:nvPr/>
          </p:nvSpPr>
          <p:spPr>
            <a:xfrm>
              <a:off x="8021946" y="24323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CFE6B6D-EA02-2D55-ADE5-4FB25B18B0E4}"/>
                </a:ext>
              </a:extLst>
            </p:cNvPr>
            <p:cNvSpPr/>
            <p:nvPr/>
          </p:nvSpPr>
          <p:spPr>
            <a:xfrm>
              <a:off x="8146361" y="26137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F150ED1-112A-C695-245B-70D5288CD02C}"/>
                </a:ext>
              </a:extLst>
            </p:cNvPr>
            <p:cNvSpPr/>
            <p:nvPr/>
          </p:nvSpPr>
          <p:spPr>
            <a:xfrm>
              <a:off x="8270776" y="281936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F584239-D466-FEED-AA96-17C7DE3B6EFE}"/>
                </a:ext>
              </a:extLst>
            </p:cNvPr>
            <p:cNvSpPr/>
            <p:nvPr/>
          </p:nvSpPr>
          <p:spPr>
            <a:xfrm>
              <a:off x="8395191" y="215335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FD79CE4-2403-9BF9-C01E-BC51471720F8}"/>
                </a:ext>
              </a:extLst>
            </p:cNvPr>
            <p:cNvSpPr/>
            <p:nvPr/>
          </p:nvSpPr>
          <p:spPr>
            <a:xfrm>
              <a:off x="8519606" y="227097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B741F8-E91B-7F2B-BB4F-B81A853639C1}"/>
                </a:ext>
              </a:extLst>
            </p:cNvPr>
            <p:cNvSpPr/>
            <p:nvPr/>
          </p:nvSpPr>
          <p:spPr>
            <a:xfrm>
              <a:off x="8644021" y="281871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1BC491-D895-B7FB-EC57-E53BFFCCDD52}"/>
                </a:ext>
              </a:extLst>
            </p:cNvPr>
            <p:cNvSpPr/>
            <p:nvPr/>
          </p:nvSpPr>
          <p:spPr>
            <a:xfrm>
              <a:off x="8768434" y="193559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4257B8-0FFD-4331-8D82-22A44980C3B5}"/>
                  </a:ext>
                </a:extLst>
              </p:cNvPr>
              <p:cNvSpPr txBox="1"/>
              <p:nvPr/>
            </p:nvSpPr>
            <p:spPr>
              <a:xfrm>
                <a:off x="856488" y="3900569"/>
                <a:ext cx="1747979" cy="549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4257B8-0FFD-4331-8D82-22A44980C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88" y="3900569"/>
                <a:ext cx="1747979" cy="549253"/>
              </a:xfrm>
              <a:prstGeom prst="rect">
                <a:avLst/>
              </a:prstGeom>
              <a:blipFill>
                <a:blip r:embed="rId5"/>
                <a:stretch>
                  <a:fillRect l="-32609" t="-225000" r="-2174" b="-3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FE653C67-4F65-ADB7-AF2C-B0E591986459}"/>
              </a:ext>
            </a:extLst>
          </p:cNvPr>
          <p:cNvGrpSpPr/>
          <p:nvPr/>
        </p:nvGrpSpPr>
        <p:grpSpPr>
          <a:xfrm>
            <a:off x="6427025" y="3242555"/>
            <a:ext cx="1860260" cy="1698919"/>
            <a:chOff x="7087776" y="3273919"/>
            <a:chExt cx="1860260" cy="1698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2087C3F-D1E6-A6D9-9273-C92E4E467535}"/>
                    </a:ext>
                  </a:extLst>
                </p:cNvPr>
                <p:cNvSpPr txBox="1"/>
                <p:nvPr/>
              </p:nvSpPr>
              <p:spPr>
                <a:xfrm>
                  <a:off x="8732659" y="4769790"/>
                  <a:ext cx="215377" cy="203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500" i="1" dirty="0">
                    <a:latin typeface="Proxima Nova" panose="02000506030000020004" pitchFamily="2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2087C3F-D1E6-A6D9-9273-C92E4E4675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2659" y="4769790"/>
                  <a:ext cx="215377" cy="203048"/>
                </a:xfrm>
                <a:prstGeom prst="rect">
                  <a:avLst/>
                </a:prstGeom>
                <a:blipFill>
                  <a:blip r:embed="rId6"/>
                  <a:stretch>
                    <a:fillRect r="-11111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396AE14-56C7-6404-DB5A-12F63BA6CC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14801" y="3702570"/>
              <a:ext cx="1067220" cy="10672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5FBA8FA-386E-A662-687E-4D6DC81B0C63}"/>
                </a:ext>
              </a:extLst>
            </p:cNvPr>
            <p:cNvCxnSpPr>
              <a:cxnSpLocks/>
            </p:cNvCxnSpPr>
            <p:nvPr/>
          </p:nvCxnSpPr>
          <p:spPr>
            <a:xfrm>
              <a:off x="8470531" y="3377885"/>
              <a:ext cx="0" cy="139190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166B087-3B29-DDE8-2B08-FACFB7DA4A1C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>
              <a:off x="8482021" y="4769790"/>
              <a:ext cx="3583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9C0A86-3CA2-833E-50C2-02992AB3E4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4801" y="3273919"/>
              <a:ext cx="0" cy="1495871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2E6538-7708-CBE2-EABB-E9B094BC2A08}"/>
                </a:ext>
              </a:extLst>
            </p:cNvPr>
            <p:cNvCxnSpPr>
              <a:cxnSpLocks/>
            </p:cNvCxnSpPr>
            <p:nvPr/>
          </p:nvCxnSpPr>
          <p:spPr>
            <a:xfrm>
              <a:off x="7414801" y="4769790"/>
              <a:ext cx="1513370" cy="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8284E78-4B8E-30CF-1E64-F01032A9A853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H="1">
              <a:off x="8475288" y="4769790"/>
              <a:ext cx="36505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93D202C-47CD-57F8-EADF-1082411C93E2}"/>
                    </a:ext>
                  </a:extLst>
                </p:cNvPr>
                <p:cNvSpPr txBox="1"/>
                <p:nvPr/>
              </p:nvSpPr>
              <p:spPr>
                <a:xfrm>
                  <a:off x="7087776" y="3286167"/>
                  <a:ext cx="36984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sz="1500" i="1" dirty="0">
                    <a:latin typeface="Proxima Nova" panose="02000506030000020004" pitchFamily="2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93D202C-47CD-57F8-EADF-1082411C9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776" y="3286167"/>
                  <a:ext cx="369845" cy="323165"/>
                </a:xfrm>
                <a:prstGeom prst="rect">
                  <a:avLst/>
                </a:prstGeom>
                <a:blipFill>
                  <a:blip r:embed="rId7"/>
                  <a:stretch>
                    <a:fillRect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213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B860-FEBD-FED9-7F4C-83E6F1C6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flavors of MPNV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8CC93-7118-92E3-7300-9FA19567B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Finite horizon: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Infinite horizon, discounted cost: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Infinite horizon, average cost: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129CF3-7132-008A-7C72-ED86C8C3F6CA}"/>
                  </a:ext>
                </a:extLst>
              </p:cNvPr>
              <p:cNvSpPr txBox="1"/>
              <p:nvPr/>
            </p:nvSpPr>
            <p:spPr>
              <a:xfrm>
                <a:off x="4206239" y="1185196"/>
                <a:ext cx="2898251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129CF3-7132-008A-7C72-ED86C8C3F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239" y="1185196"/>
                <a:ext cx="2898251" cy="784702"/>
              </a:xfrm>
              <a:prstGeom prst="rect">
                <a:avLst/>
              </a:prstGeom>
              <a:blipFill>
                <a:blip r:embed="rId2"/>
                <a:stretch>
                  <a:fillRect l="-11354" t="-96825" b="-1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94F61E-4626-2232-8607-E96808FAAA8A}"/>
                  </a:ext>
                </a:extLst>
              </p:cNvPr>
              <p:cNvSpPr txBox="1"/>
              <p:nvPr/>
            </p:nvSpPr>
            <p:spPr>
              <a:xfrm>
                <a:off x="4206239" y="2097362"/>
                <a:ext cx="2898251" cy="763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94F61E-4626-2232-8607-E96808FAA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239" y="2097362"/>
                <a:ext cx="2898251" cy="763735"/>
              </a:xfrm>
              <a:prstGeom prst="rect">
                <a:avLst/>
              </a:prstGeom>
              <a:blipFill>
                <a:blip r:embed="rId3"/>
                <a:stretch>
                  <a:fillRect l="-11354" t="-101639" b="-15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8A354D-245E-8DD6-27F2-877680C46A8C}"/>
                  </a:ext>
                </a:extLst>
              </p:cNvPr>
              <p:cNvSpPr txBox="1"/>
              <p:nvPr/>
            </p:nvSpPr>
            <p:spPr>
              <a:xfrm>
                <a:off x="4206239" y="3196744"/>
                <a:ext cx="289825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8A354D-245E-8DD6-27F2-877680C46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239" y="3196744"/>
                <a:ext cx="2898251" cy="338554"/>
              </a:xfrm>
              <a:prstGeom prst="rect">
                <a:avLst/>
              </a:prstGeom>
              <a:blipFill>
                <a:blip r:embed="rId4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8FFD3E-474A-599A-A248-84F6F834457F}"/>
                  </a:ext>
                </a:extLst>
              </p:cNvPr>
              <p:cNvSpPr txBox="1"/>
              <p:nvPr/>
            </p:nvSpPr>
            <p:spPr>
              <a:xfrm>
                <a:off x="6446520" y="1285159"/>
                <a:ext cx="18886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>
                        <a:lumMod val="50000"/>
                      </a:schemeClr>
                    </a:solidFill>
                    <a:latin typeface="Proxima Nova"/>
                    <a:sym typeface="Proxima Nova"/>
                  </a:rPr>
                  <a:t>Base-stock optimal</a:t>
                </a:r>
              </a:p>
              <a:p>
                <a:r>
                  <a:rPr lang="en-US" sz="1600" dirty="0">
                    <a:solidFill>
                      <a:schemeClr val="accent1">
                        <a:lumMod val="50000"/>
                      </a:schemeClr>
                    </a:solidFill>
                    <a:latin typeface="Proxima Nova"/>
                    <a:sym typeface="Proxima Nova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𝑆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>
                        <a:lumMod val="50000"/>
                      </a:schemeClr>
                    </a:solidFill>
                    <a:latin typeface="Proxima Nova"/>
                    <a:sym typeface="Proxima Nova"/>
                  </a:rPr>
                  <a:t> using DP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8FFD3E-474A-599A-A248-84F6F8344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520" y="1285159"/>
                <a:ext cx="1888659" cy="584775"/>
              </a:xfrm>
              <a:prstGeom prst="rect">
                <a:avLst/>
              </a:prstGeom>
              <a:blipFill>
                <a:blip r:embed="rId5"/>
                <a:stretch>
                  <a:fillRect l="-2000" t="-4255" r="-667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07601F-87B8-03E9-1682-D0192101879E}"/>
                  </a:ext>
                </a:extLst>
              </p:cNvPr>
              <p:cNvSpPr txBox="1"/>
              <p:nvPr/>
            </p:nvSpPr>
            <p:spPr>
              <a:xfrm>
                <a:off x="6446520" y="2227186"/>
                <a:ext cx="22758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>
                        <a:lumMod val="50000"/>
                      </a:schemeClr>
                    </a:solidFill>
                    <a:latin typeface="Proxima Nova"/>
                    <a:sym typeface="Proxima Nova"/>
                  </a:rPr>
                  <a:t>Base-stock optimal</a:t>
                </a:r>
              </a:p>
              <a:p>
                <a:r>
                  <a:rPr lang="en-US" sz="1600" dirty="0">
                    <a:solidFill>
                      <a:schemeClr val="accent1">
                        <a:lumMod val="50000"/>
                      </a:schemeClr>
                    </a:solidFill>
                    <a:latin typeface="Proxima Nova"/>
                    <a:sym typeface="Proxima Nova"/>
                  </a:rPr>
                  <a:t>Analytical solution for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sym typeface="Proxima Nova"/>
                      </a:rPr>
                      <m:t>𝑆</m:t>
                    </m:r>
                  </m:oMath>
                </a14:m>
                <a:endParaRPr lang="en-US" sz="1600" dirty="0">
                  <a:solidFill>
                    <a:schemeClr val="accent1">
                      <a:lumMod val="50000"/>
                    </a:schemeClr>
                  </a:solidFill>
                  <a:latin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07601F-87B8-03E9-1682-D0192101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520" y="2227186"/>
                <a:ext cx="2275816" cy="584775"/>
              </a:xfrm>
              <a:prstGeom prst="rect">
                <a:avLst/>
              </a:prstGeom>
              <a:blipFill>
                <a:blip r:embed="rId6"/>
                <a:stretch>
                  <a:fillRect l="-1667" t="-4255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42B035-4B63-859F-F422-002033F928AF}"/>
                  </a:ext>
                </a:extLst>
              </p:cNvPr>
              <p:cNvSpPr txBox="1"/>
              <p:nvPr/>
            </p:nvSpPr>
            <p:spPr>
              <a:xfrm>
                <a:off x="6446520" y="3150925"/>
                <a:ext cx="22758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>
                        <a:lumMod val="50000"/>
                      </a:schemeClr>
                    </a:solidFill>
                    <a:latin typeface="Proxima Nova"/>
                    <a:sym typeface="Proxima Nova"/>
                  </a:rPr>
                  <a:t>Base-stock optimal</a:t>
                </a:r>
              </a:p>
              <a:p>
                <a:r>
                  <a:rPr lang="en-US" sz="1600" dirty="0">
                    <a:solidFill>
                      <a:schemeClr val="accent1">
                        <a:lumMod val="50000"/>
                      </a:schemeClr>
                    </a:solidFill>
                    <a:latin typeface="Proxima Nova"/>
                    <a:sym typeface="Proxima Nova"/>
                  </a:rPr>
                  <a:t>Analytical solution for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sym typeface="Proxima Nova"/>
                      </a:rPr>
                      <m:t>𝑆</m:t>
                    </m:r>
                  </m:oMath>
                </a14:m>
                <a:endParaRPr lang="en-US" sz="1600" dirty="0">
                  <a:solidFill>
                    <a:schemeClr val="accent1">
                      <a:lumMod val="50000"/>
                    </a:schemeClr>
                  </a:solidFill>
                  <a:latin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42B035-4B63-859F-F422-002033F92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520" y="3150925"/>
                <a:ext cx="2275816" cy="584775"/>
              </a:xfrm>
              <a:prstGeom prst="rect">
                <a:avLst/>
              </a:prstGeom>
              <a:blipFill>
                <a:blip r:embed="rId7"/>
                <a:stretch>
                  <a:fillRect l="-1667" t="-4255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01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5256-1DA3-DB32-AABD-7600B696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776600"/>
            <a:ext cx="7377211" cy="572700"/>
          </a:xfrm>
        </p:spPr>
        <p:txBody>
          <a:bodyPr/>
          <a:lstStyle/>
          <a:p>
            <a:r>
              <a:rPr lang="en-US" dirty="0"/>
              <a:t>The MPNV: Optimal solution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46F190F-41C3-CE5F-5457-D0954CCDF25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699" y="1349300"/>
                <a:ext cx="5323200" cy="3548702"/>
              </a:xfrm>
            </p:spPr>
            <p:txBody>
              <a:bodyPr/>
              <a:lstStyle/>
              <a:p>
                <a:r>
                  <a:rPr lang="en-US" dirty="0"/>
                  <a:t>For infinite-horizon, average cost: If we use a base-stock level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120650" indent="0">
                  <a:buNone/>
                </a:pPr>
                <a:endParaRPr lang="en-US" dirty="0"/>
              </a:p>
              <a:p>
                <a:r>
                  <a:rPr lang="en-US" dirty="0"/>
                  <a:t>Same form as (single-period) newsvendor!</a:t>
                </a:r>
              </a:p>
              <a:p>
                <a:endParaRPr lang="en-US" dirty="0"/>
              </a:p>
              <a:p>
                <a:pPr marL="120650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smallest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120650" indent="0">
                  <a:buNone/>
                </a:pPr>
                <a:endParaRPr lang="en-US" dirty="0"/>
              </a:p>
              <a:p>
                <a:r>
                  <a:rPr lang="en-US" dirty="0"/>
                  <a:t>Similar for infinite-horizon, discounted cost</a:t>
                </a:r>
              </a:p>
              <a:p>
                <a:pPr marL="12065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46F190F-41C3-CE5F-5457-D0954CCDF2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349300"/>
                <a:ext cx="5323200" cy="35487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CC2901-D518-0081-77E0-D5BA4B154BE1}"/>
                  </a:ext>
                </a:extLst>
              </p:cNvPr>
              <p:cNvSpPr txBox="1"/>
              <p:nvPr/>
            </p:nvSpPr>
            <p:spPr>
              <a:xfrm>
                <a:off x="2331322" y="2016646"/>
                <a:ext cx="4000454" cy="780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nary>
                            <m:naryPr>
                              <m:chr m:val="∑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nary>
                            <m:naryPr>
                              <m:chr m:val="∑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br>
                  <a:rPr lang="en-US" sz="1800" b="0" dirty="0"/>
                </a:br>
                <a:endParaRPr lang="en-US" sz="1800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CC2901-D518-0081-77E0-D5BA4B154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322" y="2016646"/>
                <a:ext cx="4000454" cy="780855"/>
              </a:xfrm>
              <a:prstGeom prst="rect">
                <a:avLst/>
              </a:prstGeom>
              <a:blipFill>
                <a:blip r:embed="rId3"/>
                <a:stretch>
                  <a:fillRect l="-949" t="-109524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CB323D-819F-E4A3-346C-FD0D811AB362}"/>
                  </a:ext>
                </a:extLst>
              </p:cNvPr>
              <p:cNvSpPr txBox="1"/>
              <p:nvPr/>
            </p:nvSpPr>
            <p:spPr>
              <a:xfrm>
                <a:off x="3869660" y="3464847"/>
                <a:ext cx="1404680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CB323D-819F-E4A3-346C-FD0D811AB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660" y="3464847"/>
                <a:ext cx="1404680" cy="521040"/>
              </a:xfrm>
              <a:prstGeom prst="rect">
                <a:avLst/>
              </a:prstGeom>
              <a:blipFill>
                <a:blip r:embed="rId4"/>
                <a:stretch>
                  <a:fillRect l="-1786" r="-178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501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AE278-B257-9472-8F05-8DBDC1BE7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 the MPNV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297AD1F-7EC9-9142-5AA3-A3A1CF968C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349300"/>
                <a:ext cx="7433268" cy="2860200"/>
              </a:xfrm>
            </p:spPr>
            <p:txBody>
              <a:bodyPr/>
              <a:lstStyle/>
              <a:p>
                <a:r>
                  <a:rPr lang="en-US" dirty="0"/>
                  <a:t>Again, MPNV is easy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we don’t need RL</a:t>
                </a:r>
              </a:p>
              <a:p>
                <a:r>
                  <a:rPr lang="en-US" dirty="0"/>
                  <a:t>But some variants are hard</a:t>
                </a:r>
              </a:p>
              <a:p>
                <a:r>
                  <a:rPr lang="en-US" dirty="0"/>
                  <a:t>Lost sales and non-zero lead time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 err="1"/>
                  <a:t>Gijsbrechts</a:t>
                </a:r>
                <a:r>
                  <a:rPr lang="en-US" dirty="0"/>
                  <a:t>, et al. (2022): DRL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Balaji, et al. (2020): PPO</a:t>
                </a:r>
              </a:p>
              <a:p>
                <a:r>
                  <a:rPr lang="en-US" dirty="0"/>
                  <a:t>Dual sourcing with different lead times: 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 err="1"/>
                  <a:t>Gijsbrechts</a:t>
                </a:r>
                <a:r>
                  <a:rPr lang="en-US" dirty="0"/>
                  <a:t>, et al. (2022): DRL</a:t>
                </a:r>
              </a:p>
              <a:p>
                <a:r>
                  <a:rPr lang="en-US" dirty="0"/>
                  <a:t>Distributed energy storage: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Dada, et al. (2022): MARL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297AD1F-7EC9-9142-5AA3-A3A1CF968C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49300"/>
                <a:ext cx="7433268" cy="2860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51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38D00-075C-E588-C666-799FEA6FD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76600"/>
            <a:ext cx="7232100" cy="572700"/>
          </a:xfrm>
        </p:spPr>
        <p:txBody>
          <a:bodyPr/>
          <a:lstStyle/>
          <a:p>
            <a:r>
              <a:rPr lang="en-US" dirty="0"/>
              <a:t>Multi-echelon inventory optimization (MEIO)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EDFCF-8833-A3AA-2112-A763F7041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9300"/>
            <a:ext cx="7049220" cy="945044"/>
          </a:xfrm>
        </p:spPr>
        <p:txBody>
          <a:bodyPr/>
          <a:lstStyle/>
          <a:p>
            <a:r>
              <a:rPr lang="en-US" dirty="0"/>
              <a:t>Nodes (stages) may represent locations or processes</a:t>
            </a:r>
          </a:p>
          <a:p>
            <a:r>
              <a:rPr lang="en-US" dirty="0"/>
              <a:t>For most network structures, </a:t>
            </a:r>
            <a:r>
              <a:rPr lang="en-US" b="1" dirty="0"/>
              <a:t>form</a:t>
            </a:r>
            <a:r>
              <a:rPr lang="en-US" dirty="0"/>
              <a:t> of optimal policy is unknown</a:t>
            </a:r>
          </a:p>
          <a:p>
            <a:pPr lvl="1">
              <a:spcBef>
                <a:spcPts val="0"/>
              </a:spcBef>
            </a:pPr>
            <a:r>
              <a:rPr lang="en-US" dirty="0"/>
              <a:t>Let alone optimal policy </a:t>
            </a:r>
            <a:r>
              <a:rPr lang="en-US" b="1" dirty="0"/>
              <a:t>parameters</a:t>
            </a:r>
          </a:p>
          <a:p>
            <a:r>
              <a:rPr lang="en-US" dirty="0"/>
              <a:t>Some special cases are well understood</a:t>
            </a:r>
          </a:p>
          <a:p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C70FD3-9376-0ABB-D7FA-BCD5E2B50725}"/>
              </a:ext>
            </a:extLst>
          </p:cNvPr>
          <p:cNvSpPr/>
          <p:nvPr/>
        </p:nvSpPr>
        <p:spPr>
          <a:xfrm>
            <a:off x="1746230" y="4144635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58B26F-CAE5-C2CC-0F8E-84520C437B67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189639" y="4335466"/>
            <a:ext cx="556591" cy="7952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793767-81D3-505E-C8B3-9778DE753034}"/>
              </a:ext>
            </a:extLst>
          </p:cNvPr>
          <p:cNvSpPr/>
          <p:nvPr/>
        </p:nvSpPr>
        <p:spPr>
          <a:xfrm>
            <a:off x="3153610" y="4526297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196008-0010-5C27-2254-26AF31CB4471}"/>
              </a:ext>
            </a:extLst>
          </p:cNvPr>
          <p:cNvCxnSpPr>
            <a:cxnSpLocks/>
            <a:stCxn id="8" idx="3"/>
            <a:endCxn id="32" idx="1"/>
          </p:cNvCxnSpPr>
          <p:nvPr/>
        </p:nvCxnSpPr>
        <p:spPr>
          <a:xfrm>
            <a:off x="4004399" y="4717128"/>
            <a:ext cx="2146069" cy="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08EC98-7825-38E6-ADB1-A9DDC124755C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597019" y="4335466"/>
            <a:ext cx="556591" cy="381662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29E119D-2D8F-BF06-C5F4-C791CD969465}"/>
              </a:ext>
            </a:extLst>
          </p:cNvPr>
          <p:cNvSpPr/>
          <p:nvPr/>
        </p:nvSpPr>
        <p:spPr>
          <a:xfrm>
            <a:off x="3153610" y="3799044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1ACCF1-2D9B-00FF-72AD-3024F9C38F11}"/>
              </a:ext>
            </a:extLst>
          </p:cNvPr>
          <p:cNvCxnSpPr>
            <a:stCxn id="14" idx="3"/>
          </p:cNvCxnSpPr>
          <p:nvPr/>
        </p:nvCxnSpPr>
        <p:spPr>
          <a:xfrm>
            <a:off x="4004399" y="3989875"/>
            <a:ext cx="556591" cy="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4304D2-0FFE-E967-32FD-CE5C498BD94B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 flipV="1">
            <a:off x="2597019" y="3989875"/>
            <a:ext cx="556591" cy="345591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FBD4B57-DFE2-1925-B90E-611F1620FB63}"/>
              </a:ext>
            </a:extLst>
          </p:cNvPr>
          <p:cNvSpPr/>
          <p:nvPr/>
        </p:nvSpPr>
        <p:spPr>
          <a:xfrm>
            <a:off x="4560990" y="3799044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3C7C36-DD12-D756-A8B0-D2536147539A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5411779" y="3608213"/>
            <a:ext cx="728871" cy="381662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43986E9-A531-EFE0-B260-D722A1A4AE2A}"/>
              </a:ext>
            </a:extLst>
          </p:cNvPr>
          <p:cNvSpPr/>
          <p:nvPr/>
        </p:nvSpPr>
        <p:spPr>
          <a:xfrm>
            <a:off x="4560990" y="3071792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D67F985-B244-5918-D639-F6950016D91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5411779" y="3262623"/>
            <a:ext cx="728871" cy="34559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B9AEFC7-D181-2D4B-6BE5-47177B77B124}"/>
              </a:ext>
            </a:extLst>
          </p:cNvPr>
          <p:cNvSpPr/>
          <p:nvPr/>
        </p:nvSpPr>
        <p:spPr>
          <a:xfrm>
            <a:off x="6140650" y="3417382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8237EE7-849A-C812-A13E-503F896BD522}"/>
              </a:ext>
            </a:extLst>
          </p:cNvPr>
          <p:cNvCxnSpPr>
            <a:stCxn id="24" idx="3"/>
          </p:cNvCxnSpPr>
          <p:nvPr/>
        </p:nvCxnSpPr>
        <p:spPr>
          <a:xfrm>
            <a:off x="6991439" y="3608213"/>
            <a:ext cx="556591" cy="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4EEFB94-4F51-6530-44F9-78D74A5938CB}"/>
              </a:ext>
            </a:extLst>
          </p:cNvPr>
          <p:cNvSpPr/>
          <p:nvPr/>
        </p:nvSpPr>
        <p:spPr>
          <a:xfrm>
            <a:off x="6150468" y="4526297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F2AF8B-D938-27BD-6B8C-F2B2A42D7120}"/>
              </a:ext>
            </a:extLst>
          </p:cNvPr>
          <p:cNvCxnSpPr>
            <a:stCxn id="32" idx="3"/>
          </p:cNvCxnSpPr>
          <p:nvPr/>
        </p:nvCxnSpPr>
        <p:spPr>
          <a:xfrm>
            <a:off x="7001257" y="4717128"/>
            <a:ext cx="556591" cy="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74B403-EE4D-2FA6-B93D-105F38ED7F14}"/>
              </a:ext>
            </a:extLst>
          </p:cNvPr>
          <p:cNvCxnSpPr>
            <a:cxnSpLocks/>
          </p:cNvCxnSpPr>
          <p:nvPr/>
        </p:nvCxnSpPr>
        <p:spPr>
          <a:xfrm flipV="1">
            <a:off x="4004399" y="3262622"/>
            <a:ext cx="556591" cy="7952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883276D-0F6E-F9A3-9AE2-31716750D4D5}"/>
                  </a:ext>
                </a:extLst>
              </p:cNvPr>
              <p:cNvSpPr txBox="1"/>
              <p:nvPr/>
            </p:nvSpPr>
            <p:spPr>
              <a:xfrm>
                <a:off x="7557848" y="4600262"/>
                <a:ext cx="5956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883276D-0F6E-F9A3-9AE2-31716750D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848" y="4600262"/>
                <a:ext cx="595676" cy="215444"/>
              </a:xfrm>
              <a:prstGeom prst="rect">
                <a:avLst/>
              </a:prstGeom>
              <a:blipFill>
                <a:blip r:embed="rId2"/>
                <a:stretch>
                  <a:fillRect l="-6250" r="-4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6E45F4-704A-2C90-31D8-7751C3E8FB74}"/>
                  </a:ext>
                </a:extLst>
              </p:cNvPr>
              <p:cNvSpPr txBox="1"/>
              <p:nvPr/>
            </p:nvSpPr>
            <p:spPr>
              <a:xfrm>
                <a:off x="935730" y="4203211"/>
                <a:ext cx="232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6E45F4-704A-2C90-31D8-7751C3E8F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30" y="4203211"/>
                <a:ext cx="232435" cy="246221"/>
              </a:xfrm>
              <a:prstGeom prst="rect">
                <a:avLst/>
              </a:prstGeom>
              <a:blipFill>
                <a:blip r:embed="rId3"/>
                <a:stretch>
                  <a:fillRect l="-10000" r="-100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D0A502-49BB-3D50-B65D-B6C15D705700}"/>
                  </a:ext>
                </a:extLst>
              </p:cNvPr>
              <p:cNvSpPr txBox="1"/>
              <p:nvPr/>
            </p:nvSpPr>
            <p:spPr>
              <a:xfrm>
                <a:off x="3761348" y="3130367"/>
                <a:ext cx="232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D0A502-49BB-3D50-B65D-B6C15D705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348" y="3130367"/>
                <a:ext cx="232435" cy="246221"/>
              </a:xfrm>
              <a:prstGeom prst="rect">
                <a:avLst/>
              </a:prstGeom>
              <a:blipFill>
                <a:blip r:embed="rId4"/>
                <a:stretch>
                  <a:fillRect l="-10526" r="-1052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1D51A64-B1A8-558C-549D-D84A4C57558B}"/>
                  </a:ext>
                </a:extLst>
              </p:cNvPr>
              <p:cNvSpPr txBox="1"/>
              <p:nvPr/>
            </p:nvSpPr>
            <p:spPr>
              <a:xfrm>
                <a:off x="7557848" y="3483172"/>
                <a:ext cx="5956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1D51A64-B1A8-558C-549D-D84A4C575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848" y="3483172"/>
                <a:ext cx="595676" cy="215444"/>
              </a:xfrm>
              <a:prstGeom prst="rect">
                <a:avLst/>
              </a:prstGeom>
              <a:blipFill>
                <a:blip r:embed="rId5"/>
                <a:stretch>
                  <a:fillRect l="-6250" r="-4167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660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38D00-075C-E588-C666-799FEA6FD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76600"/>
            <a:ext cx="7232100" cy="572700"/>
          </a:xfrm>
        </p:spPr>
        <p:txBody>
          <a:bodyPr/>
          <a:lstStyle/>
          <a:p>
            <a:r>
              <a:rPr lang="en-US" dirty="0"/>
              <a:t>Multi-echelon inventory optimization (MEIO)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EDFCF-8833-A3AA-2112-A763F7041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9300"/>
            <a:ext cx="7049220" cy="945044"/>
          </a:xfrm>
        </p:spPr>
        <p:txBody>
          <a:bodyPr/>
          <a:lstStyle/>
          <a:p>
            <a:r>
              <a:rPr lang="en-US" dirty="0"/>
              <a:t>Two main flavors:</a:t>
            </a:r>
          </a:p>
          <a:p>
            <a:pPr lvl="1">
              <a:spcBef>
                <a:spcPts val="0"/>
              </a:spcBef>
            </a:pPr>
            <a:r>
              <a:rPr lang="en-US" b="1" dirty="0"/>
              <a:t>Stochastic-service models (SSM):</a:t>
            </a:r>
            <a:r>
              <a:rPr lang="en-US" dirty="0"/>
              <a:t> satisfy as much demand as possible, backorder the rest; LT may be stochastic due to stockouts</a:t>
            </a:r>
          </a:p>
          <a:p>
            <a:pPr lvl="1">
              <a:spcBef>
                <a:spcPts val="0"/>
              </a:spcBef>
            </a:pPr>
            <a:r>
              <a:rPr lang="en-US" b="1" dirty="0"/>
              <a:t>Guaranteed-service models (GSM): </a:t>
            </a:r>
            <a:r>
              <a:rPr lang="en-US" i="1" dirty="0"/>
              <a:t>all</a:t>
            </a:r>
            <a:r>
              <a:rPr lang="en-US" dirty="0"/>
              <a:t> demand must be satisfied (up to a bound); LT is deterministic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F58114-0461-E740-2D5D-E39FEE8A739F}"/>
              </a:ext>
            </a:extLst>
          </p:cNvPr>
          <p:cNvSpPr/>
          <p:nvPr/>
        </p:nvSpPr>
        <p:spPr>
          <a:xfrm>
            <a:off x="1746230" y="4144635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C605DD-C8C8-EFB7-82BD-146C177A77DB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189639" y="4335466"/>
            <a:ext cx="556591" cy="7952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908CF36-3756-864C-7748-3F91057C280E}"/>
              </a:ext>
            </a:extLst>
          </p:cNvPr>
          <p:cNvSpPr/>
          <p:nvPr/>
        </p:nvSpPr>
        <p:spPr>
          <a:xfrm>
            <a:off x="3153610" y="4526297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3C2112-0F19-FF6E-43F0-8C00D8F28641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>
            <a:off x="4004399" y="4717128"/>
            <a:ext cx="2146069" cy="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96EA58-BE79-F67B-5ED2-36294849520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597019" y="4335466"/>
            <a:ext cx="556591" cy="381662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FEA9D05-6C39-6BF5-40F5-892A5CA288A7}"/>
              </a:ext>
            </a:extLst>
          </p:cNvPr>
          <p:cNvSpPr/>
          <p:nvPr/>
        </p:nvSpPr>
        <p:spPr>
          <a:xfrm>
            <a:off x="3153610" y="3799044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A8C0C7-0CB2-62E6-69FC-C4A33A4721CC}"/>
              </a:ext>
            </a:extLst>
          </p:cNvPr>
          <p:cNvCxnSpPr>
            <a:stCxn id="17" idx="3"/>
          </p:cNvCxnSpPr>
          <p:nvPr/>
        </p:nvCxnSpPr>
        <p:spPr>
          <a:xfrm>
            <a:off x="4004399" y="3989875"/>
            <a:ext cx="556591" cy="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585702-B90E-975D-AF9D-3B69B0F25F71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 flipV="1">
            <a:off x="2597019" y="3989875"/>
            <a:ext cx="556591" cy="345591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9141D60-0DB2-CD2E-3F44-543102572204}"/>
              </a:ext>
            </a:extLst>
          </p:cNvPr>
          <p:cNvSpPr/>
          <p:nvPr/>
        </p:nvSpPr>
        <p:spPr>
          <a:xfrm>
            <a:off x="4560990" y="3799044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18805F-736F-169E-5B6A-70F21BCFE740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 flipV="1">
            <a:off x="5411779" y="3608213"/>
            <a:ext cx="728871" cy="381662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15880CC-7135-70F5-BA16-523E6EEFE125}"/>
              </a:ext>
            </a:extLst>
          </p:cNvPr>
          <p:cNvSpPr/>
          <p:nvPr/>
        </p:nvSpPr>
        <p:spPr>
          <a:xfrm>
            <a:off x="4560990" y="3071792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D2CC614-F074-8AFB-3568-EFB50187219F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5411779" y="3262623"/>
            <a:ext cx="728871" cy="34559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C9831FD-23E9-B8CE-A1C6-E990BF3284C2}"/>
              </a:ext>
            </a:extLst>
          </p:cNvPr>
          <p:cNvSpPr/>
          <p:nvPr/>
        </p:nvSpPr>
        <p:spPr>
          <a:xfrm>
            <a:off x="6140650" y="3417382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D50E094-B324-1DF0-FCBF-13EC43CDA6EE}"/>
              </a:ext>
            </a:extLst>
          </p:cNvPr>
          <p:cNvCxnSpPr>
            <a:stCxn id="29" idx="3"/>
          </p:cNvCxnSpPr>
          <p:nvPr/>
        </p:nvCxnSpPr>
        <p:spPr>
          <a:xfrm>
            <a:off x="6991439" y="3608213"/>
            <a:ext cx="556591" cy="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06A210C-5C87-68F0-3937-6D23DAC35776}"/>
              </a:ext>
            </a:extLst>
          </p:cNvPr>
          <p:cNvSpPr/>
          <p:nvPr/>
        </p:nvSpPr>
        <p:spPr>
          <a:xfrm>
            <a:off x="6150468" y="4526297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3AF063-2EAF-2FB3-016A-D95EDDCB96B8}"/>
              </a:ext>
            </a:extLst>
          </p:cNvPr>
          <p:cNvCxnSpPr>
            <a:stCxn id="33" idx="3"/>
          </p:cNvCxnSpPr>
          <p:nvPr/>
        </p:nvCxnSpPr>
        <p:spPr>
          <a:xfrm>
            <a:off x="7001257" y="4717128"/>
            <a:ext cx="556591" cy="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16D273-3397-C225-FB00-3D5C60DCD8D4}"/>
              </a:ext>
            </a:extLst>
          </p:cNvPr>
          <p:cNvCxnSpPr>
            <a:cxnSpLocks/>
          </p:cNvCxnSpPr>
          <p:nvPr/>
        </p:nvCxnSpPr>
        <p:spPr>
          <a:xfrm flipV="1">
            <a:off x="4004399" y="3262622"/>
            <a:ext cx="556591" cy="7952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F548DD6-7AE0-7F6C-F869-9F027D6A2D1D}"/>
                  </a:ext>
                </a:extLst>
              </p:cNvPr>
              <p:cNvSpPr txBox="1"/>
              <p:nvPr/>
            </p:nvSpPr>
            <p:spPr>
              <a:xfrm>
                <a:off x="7557848" y="4600262"/>
                <a:ext cx="5956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F548DD6-7AE0-7F6C-F869-9F027D6A2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848" y="4600262"/>
                <a:ext cx="595676" cy="215444"/>
              </a:xfrm>
              <a:prstGeom prst="rect">
                <a:avLst/>
              </a:prstGeom>
              <a:blipFill>
                <a:blip r:embed="rId2"/>
                <a:stretch>
                  <a:fillRect l="-6250" r="-4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ED5E33-C994-1BDC-B71F-EEE04D0378A5}"/>
                  </a:ext>
                </a:extLst>
              </p:cNvPr>
              <p:cNvSpPr txBox="1"/>
              <p:nvPr/>
            </p:nvSpPr>
            <p:spPr>
              <a:xfrm>
                <a:off x="935730" y="4203211"/>
                <a:ext cx="232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ED5E33-C994-1BDC-B71F-EEE04D037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30" y="4203211"/>
                <a:ext cx="232435" cy="246221"/>
              </a:xfrm>
              <a:prstGeom prst="rect">
                <a:avLst/>
              </a:prstGeom>
              <a:blipFill>
                <a:blip r:embed="rId3"/>
                <a:stretch>
                  <a:fillRect l="-10000" r="-100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6883A52-AFFA-8D88-FE93-AA6621C2A1D4}"/>
                  </a:ext>
                </a:extLst>
              </p:cNvPr>
              <p:cNvSpPr txBox="1"/>
              <p:nvPr/>
            </p:nvSpPr>
            <p:spPr>
              <a:xfrm>
                <a:off x="3761348" y="3130367"/>
                <a:ext cx="232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6883A52-AFFA-8D88-FE93-AA6621C2A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348" y="3130367"/>
                <a:ext cx="232435" cy="246221"/>
              </a:xfrm>
              <a:prstGeom prst="rect">
                <a:avLst/>
              </a:prstGeom>
              <a:blipFill>
                <a:blip r:embed="rId4"/>
                <a:stretch>
                  <a:fillRect l="-10526" r="-1052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407659-398A-1DBC-D1C3-09ADDED0D3E1}"/>
                  </a:ext>
                </a:extLst>
              </p:cNvPr>
              <p:cNvSpPr txBox="1"/>
              <p:nvPr/>
            </p:nvSpPr>
            <p:spPr>
              <a:xfrm>
                <a:off x="7557848" y="3483172"/>
                <a:ext cx="5956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407659-398A-1DBC-D1C3-09ADDED0D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848" y="3483172"/>
                <a:ext cx="595676" cy="215444"/>
              </a:xfrm>
              <a:prstGeom prst="rect">
                <a:avLst/>
              </a:prstGeom>
              <a:blipFill>
                <a:blip r:embed="rId5"/>
                <a:stretch>
                  <a:fillRect l="-6250" r="-4167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ket 4">
            <a:extLst>
              <a:ext uri="{FF2B5EF4-FFF2-40B4-BE49-F238E27FC236}">
                <a16:creationId xmlns:a16="http://schemas.microsoft.com/office/drawing/2014/main" id="{8B7896D1-224E-B505-CFF9-0FCE6709E97B}"/>
              </a:ext>
            </a:extLst>
          </p:cNvPr>
          <p:cNvSpPr/>
          <p:nvPr/>
        </p:nvSpPr>
        <p:spPr>
          <a:xfrm>
            <a:off x="7360920" y="1725433"/>
            <a:ext cx="65598" cy="568911"/>
          </a:xfrm>
          <a:prstGeom prst="rightBracke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FC04D-4AC8-7744-9BBA-5A3AFAA0C64D}"/>
              </a:ext>
            </a:extLst>
          </p:cNvPr>
          <p:cNvSpPr txBox="1"/>
          <p:nvPr/>
        </p:nvSpPr>
        <p:spPr>
          <a:xfrm>
            <a:off x="7426518" y="1821822"/>
            <a:ext cx="107273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solidFill>
                  <a:srgbClr val="C00000"/>
                </a:solidFill>
                <a:latin typeface="Proxima Nova"/>
                <a:sym typeface="Proxima Nova"/>
              </a:rPr>
              <a:t>our focus</a:t>
            </a:r>
          </a:p>
        </p:txBody>
      </p:sp>
    </p:spTree>
    <p:extLst>
      <p:ext uri="{BB962C8B-B14F-4D97-AF65-F5344CB8AC3E}">
        <p14:creationId xmlns:p14="http://schemas.microsoft.com/office/powerpoint/2010/main" val="257052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9375-C018-BA30-ADD0-EA281299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19DCF-D859-19F2-99CF-231908289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9300"/>
            <a:ext cx="7707588" cy="2860200"/>
          </a:xfrm>
        </p:spPr>
        <p:txBody>
          <a:bodyPr/>
          <a:lstStyle/>
          <a:p>
            <a:r>
              <a:rPr lang="en-US" dirty="0"/>
              <a:t>With no fixed costs, a </a:t>
            </a:r>
            <a:r>
              <a:rPr lang="en-US" b="1" dirty="0"/>
              <a:t>base-stock policy is optimal </a:t>
            </a:r>
            <a:r>
              <a:rPr lang="en-US" dirty="0"/>
              <a:t>(Clark and Scarf 1960)</a:t>
            </a:r>
          </a:p>
          <a:p>
            <a:r>
              <a:rPr lang="en-US" dirty="0"/>
              <a:t>Finding optimal base-stock levels is cumbersome (Chen and Zheng 1994)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Sequential minimization of single-variable convex functions</a:t>
            </a:r>
          </a:p>
          <a:p>
            <a:pPr lvl="1">
              <a:spcBef>
                <a:spcPts val="0"/>
              </a:spcBef>
            </a:pPr>
            <a:r>
              <a:rPr lang="en-US" dirty="0"/>
              <a:t>Numerical integration/expectation</a:t>
            </a:r>
          </a:p>
          <a:p>
            <a:r>
              <a:rPr lang="en-US" dirty="0"/>
              <a:t>Good heuristics exist (e.g., Shang and Song 2003)</a:t>
            </a:r>
          </a:p>
          <a:p>
            <a:r>
              <a:rPr lang="en-US" dirty="0"/>
              <a:t>All methods are very “fragile”—dependent on assumptions/settings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DCE7DE-71D7-967B-C604-2CD2CFDB1D66}"/>
              </a:ext>
            </a:extLst>
          </p:cNvPr>
          <p:cNvSpPr/>
          <p:nvPr/>
        </p:nvSpPr>
        <p:spPr>
          <a:xfrm>
            <a:off x="1332399" y="4018669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F59683-57C9-BECB-000E-92FC307CF08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775808" y="4209500"/>
            <a:ext cx="556591" cy="7952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BB9009F-57B3-D302-DE55-8D911090C8F6}"/>
              </a:ext>
            </a:extLst>
          </p:cNvPr>
          <p:cNvSpPr/>
          <p:nvPr/>
        </p:nvSpPr>
        <p:spPr>
          <a:xfrm>
            <a:off x="2797206" y="4018669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F6BA1E-A82B-7DCD-C2A0-11AD4DE994A9}"/>
              </a:ext>
            </a:extLst>
          </p:cNvPr>
          <p:cNvCxnSpPr>
            <a:cxnSpLocks/>
            <a:stCxn id="6" idx="3"/>
            <a:endCxn id="3" idx="2"/>
          </p:cNvCxnSpPr>
          <p:nvPr/>
        </p:nvCxnSpPr>
        <p:spPr>
          <a:xfrm>
            <a:off x="3647995" y="4209500"/>
            <a:ext cx="517499" cy="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E5181E-9C11-7FCF-64AD-FFAD3195EA20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183188" y="4209500"/>
            <a:ext cx="614018" cy="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9B0685-F4D4-9595-C8D5-2CE5B2F814CD}"/>
              </a:ext>
            </a:extLst>
          </p:cNvPr>
          <p:cNvSpPr/>
          <p:nvPr/>
        </p:nvSpPr>
        <p:spPr>
          <a:xfrm>
            <a:off x="5112802" y="4018669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3D8575-1538-74A1-458F-4B625F7D69A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963591" y="4209500"/>
            <a:ext cx="614017" cy="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0330B1A-0224-B1FA-02E8-34366F16494D}"/>
              </a:ext>
            </a:extLst>
          </p:cNvPr>
          <p:cNvSpPr/>
          <p:nvPr/>
        </p:nvSpPr>
        <p:spPr>
          <a:xfrm>
            <a:off x="6577608" y="4018669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EC827F-D69B-380F-13BC-BB6E83A679C8}"/>
                  </a:ext>
                </a:extLst>
              </p:cNvPr>
              <p:cNvSpPr txBox="1"/>
              <p:nvPr/>
            </p:nvSpPr>
            <p:spPr>
              <a:xfrm>
                <a:off x="521899" y="4077245"/>
                <a:ext cx="232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EC827F-D69B-380F-13BC-BB6E83A67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99" y="4077245"/>
                <a:ext cx="232435" cy="246221"/>
              </a:xfrm>
              <a:prstGeom prst="rect">
                <a:avLst/>
              </a:prstGeom>
              <a:blipFill>
                <a:blip r:embed="rId2"/>
                <a:stretch>
                  <a:fillRect l="-10526" r="-1052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1DC1BF-4FA8-5D95-34B6-93BABD40E659}"/>
                  </a:ext>
                </a:extLst>
              </p:cNvPr>
              <p:cNvSpPr txBox="1"/>
              <p:nvPr/>
            </p:nvSpPr>
            <p:spPr>
              <a:xfrm>
                <a:off x="8049552" y="4068101"/>
                <a:ext cx="59567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1DC1BF-4FA8-5D95-34B6-93BABD40E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552" y="4068101"/>
                <a:ext cx="595676" cy="215444"/>
              </a:xfrm>
              <a:prstGeom prst="rect">
                <a:avLst/>
              </a:prstGeom>
              <a:blipFill>
                <a:blip r:embed="rId3"/>
                <a:stretch>
                  <a:fillRect l="-4167" r="-4167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1F2391-D490-FFDE-3F65-4B9F279C99C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7428397" y="4204483"/>
            <a:ext cx="614017" cy="5017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197D94-DA77-16E5-3C6D-ED73B762326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654296" y="4209500"/>
            <a:ext cx="458506" cy="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73CCA8-1A10-2EC9-CB6B-B44E549641FE}"/>
                  </a:ext>
                </a:extLst>
              </p:cNvPr>
              <p:cNvSpPr txBox="1"/>
              <p:nvPr/>
            </p:nvSpPr>
            <p:spPr>
              <a:xfrm>
                <a:off x="4321754" y="4075599"/>
                <a:ext cx="21159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73CCA8-1A10-2EC9-CB6B-B44E54964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754" y="4075599"/>
                <a:ext cx="211596" cy="246221"/>
              </a:xfrm>
              <a:prstGeom prst="rect">
                <a:avLst/>
              </a:prstGeom>
              <a:blipFill>
                <a:blip r:embed="rId4"/>
                <a:stretch>
                  <a:fillRect l="-11111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344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E36A3-80C7-001C-263A-C5740498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 MEIO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7E2A-99FE-3529-F9D8-074FFCA8D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9300"/>
            <a:ext cx="7076652" cy="2860200"/>
          </a:xfrm>
        </p:spPr>
        <p:txBody>
          <a:bodyPr/>
          <a:lstStyle/>
          <a:p>
            <a:r>
              <a:rPr lang="en-US" dirty="0"/>
              <a:t>One-warehouse, multi-retailer (OWMR) system:</a:t>
            </a:r>
          </a:p>
          <a:p>
            <a:pPr lvl="1">
              <a:spcBef>
                <a:spcPts val="0"/>
              </a:spcBef>
            </a:pPr>
            <a:r>
              <a:rPr lang="en-US" dirty="0" err="1"/>
              <a:t>Gijsbrechts</a:t>
            </a:r>
            <a:r>
              <a:rPr lang="en-US" dirty="0"/>
              <a:t>, et al. (2022): DRL</a:t>
            </a:r>
          </a:p>
          <a:p>
            <a:r>
              <a:rPr lang="en-US" dirty="0"/>
              <a:t>Vendor-managed inventory (VMI):</a:t>
            </a:r>
          </a:p>
          <a:p>
            <a:pPr lvl="1">
              <a:spcBef>
                <a:spcPts val="0"/>
              </a:spcBef>
            </a:pPr>
            <a:r>
              <a:rPr lang="en-US" dirty="0"/>
              <a:t>Sui, </a:t>
            </a:r>
            <a:r>
              <a:rPr lang="en-US" dirty="0" err="1"/>
              <a:t>Gosavi</a:t>
            </a:r>
            <a:r>
              <a:rPr lang="en-US" dirty="0"/>
              <a:t>, and Lin (2010): Q-learning w/Q-function approximation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r>
              <a:rPr lang="en-US" dirty="0"/>
              <a:t>Beer game (serial system):</a:t>
            </a:r>
          </a:p>
          <a:p>
            <a:pPr lvl="1">
              <a:spcBef>
                <a:spcPts val="0"/>
              </a:spcBef>
            </a:pPr>
            <a:r>
              <a:rPr lang="en-US" dirty="0" err="1"/>
              <a:t>Oroojlooyjadid</a:t>
            </a:r>
            <a:r>
              <a:rPr lang="en-US" dirty="0"/>
              <a:t>, et al. (2022): DRL</a:t>
            </a:r>
          </a:p>
          <a:p>
            <a:pPr lvl="1">
              <a:spcBef>
                <a:spcPts val="0"/>
              </a:spcBef>
            </a:pPr>
            <a:r>
              <a:rPr lang="en-US" dirty="0"/>
              <a:t>(Not quite MEIO)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799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67E8-EC7A-83DD-9B81-EB361E149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76600"/>
            <a:ext cx="6080936" cy="572700"/>
          </a:xfrm>
        </p:spPr>
        <p:txBody>
          <a:bodyPr/>
          <a:lstStyle/>
          <a:p>
            <a:r>
              <a:rPr lang="en-US" dirty="0"/>
              <a:t>Centralized vs. decentralized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8C7D1-C60F-2FDB-4773-91D66161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9300"/>
            <a:ext cx="6080936" cy="1876442"/>
          </a:xfrm>
        </p:spPr>
        <p:txBody>
          <a:bodyPr/>
          <a:lstStyle/>
          <a:p>
            <a:r>
              <a:rPr lang="en-US" dirty="0"/>
              <a:t>So far, we have assumed </a:t>
            </a:r>
            <a:r>
              <a:rPr lang="en-US" b="1" dirty="0"/>
              <a:t>centralized control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One decision maker can set all the inventory policies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21643F-3797-A486-D2CE-EB382639AA8B}"/>
              </a:ext>
            </a:extLst>
          </p:cNvPr>
          <p:cNvSpPr/>
          <p:nvPr/>
        </p:nvSpPr>
        <p:spPr>
          <a:xfrm>
            <a:off x="1793639" y="4436724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EE0721-5A73-DFAE-1CEE-FA430CEFD0FB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237048" y="4627555"/>
            <a:ext cx="556591" cy="7952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4B73689-41A0-4D7C-8E92-E6FB6C7464EA}"/>
              </a:ext>
            </a:extLst>
          </p:cNvPr>
          <p:cNvSpPr/>
          <p:nvPr/>
        </p:nvSpPr>
        <p:spPr>
          <a:xfrm>
            <a:off x="3258446" y="4436724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1F2144-6940-3BB4-9C8C-F7DEB5FE9D43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4109235" y="4627555"/>
            <a:ext cx="523636" cy="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014E07-A293-DE2A-B109-F08BC17733F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644428" y="4627555"/>
            <a:ext cx="614018" cy="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E432741-5D18-4BA5-85FB-D4C6E0E2F59B}"/>
              </a:ext>
            </a:extLst>
          </p:cNvPr>
          <p:cNvSpPr/>
          <p:nvPr/>
        </p:nvSpPr>
        <p:spPr>
          <a:xfrm>
            <a:off x="4632871" y="4436724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41E2F-2752-DF67-F4C3-B9ACBDD6535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483660" y="4627555"/>
            <a:ext cx="614017" cy="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F9CC8DF-7E5A-D762-CBAC-97C90BB074F0}"/>
              </a:ext>
            </a:extLst>
          </p:cNvPr>
          <p:cNvSpPr/>
          <p:nvPr/>
        </p:nvSpPr>
        <p:spPr>
          <a:xfrm>
            <a:off x="6097677" y="4436724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6B1BF9-77AF-08DE-122E-BBC8763E499E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948466" y="4622538"/>
            <a:ext cx="614017" cy="5017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ho said it: Donald Trump or Mr. Burns from 'The Simpsons' ? - The  Washington Post">
            <a:extLst>
              <a:ext uri="{FF2B5EF4-FFF2-40B4-BE49-F238E27FC236}">
                <a16:creationId xmlns:a16="http://schemas.microsoft.com/office/drawing/2014/main" id="{B5F82F67-ECB3-5364-4C60-1A554E5E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840" y="2571750"/>
            <a:ext cx="13144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D0383D8C-DCA6-BD49-39DE-E92DA8C181C9}"/>
              </a:ext>
            </a:extLst>
          </p:cNvPr>
          <p:cNvSpPr/>
          <p:nvPr/>
        </p:nvSpPr>
        <p:spPr>
          <a:xfrm rot="20133063" flipH="1">
            <a:off x="2300082" y="3906122"/>
            <a:ext cx="1638592" cy="131876"/>
          </a:xfrm>
          <a:custGeom>
            <a:avLst/>
            <a:gdLst>
              <a:gd name="connsiteX0" fmla="*/ 0 w 1638592"/>
              <a:gd name="connsiteY0" fmla="*/ 32969 h 131876"/>
              <a:gd name="connsiteX1" fmla="*/ 508491 w 1638592"/>
              <a:gd name="connsiteY1" fmla="*/ 32969 h 131876"/>
              <a:gd name="connsiteX2" fmla="*/ 985530 w 1638592"/>
              <a:gd name="connsiteY2" fmla="*/ 32969 h 131876"/>
              <a:gd name="connsiteX3" fmla="*/ 1572654 w 1638592"/>
              <a:gd name="connsiteY3" fmla="*/ 32969 h 131876"/>
              <a:gd name="connsiteX4" fmla="*/ 1572654 w 1638592"/>
              <a:gd name="connsiteY4" fmla="*/ 0 h 131876"/>
              <a:gd name="connsiteX5" fmla="*/ 1638592 w 1638592"/>
              <a:gd name="connsiteY5" fmla="*/ 65938 h 131876"/>
              <a:gd name="connsiteX6" fmla="*/ 1572654 w 1638592"/>
              <a:gd name="connsiteY6" fmla="*/ 131876 h 131876"/>
              <a:gd name="connsiteX7" fmla="*/ 1572654 w 1638592"/>
              <a:gd name="connsiteY7" fmla="*/ 98907 h 131876"/>
              <a:gd name="connsiteX8" fmla="*/ 1079889 w 1638592"/>
              <a:gd name="connsiteY8" fmla="*/ 98907 h 131876"/>
              <a:gd name="connsiteX9" fmla="*/ 555671 w 1638592"/>
              <a:gd name="connsiteY9" fmla="*/ 98907 h 131876"/>
              <a:gd name="connsiteX10" fmla="*/ 0 w 1638592"/>
              <a:gd name="connsiteY10" fmla="*/ 98907 h 131876"/>
              <a:gd name="connsiteX11" fmla="*/ 0 w 1638592"/>
              <a:gd name="connsiteY11" fmla="*/ 32969 h 13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38592" h="131876" extrusionOk="0">
                <a:moveTo>
                  <a:pt x="0" y="32969"/>
                </a:moveTo>
                <a:cubicBezTo>
                  <a:pt x="157798" y="-13408"/>
                  <a:pt x="367891" y="74577"/>
                  <a:pt x="508491" y="32969"/>
                </a:cubicBezTo>
                <a:cubicBezTo>
                  <a:pt x="649091" y="-8639"/>
                  <a:pt x="751905" y="71838"/>
                  <a:pt x="985530" y="32969"/>
                </a:cubicBezTo>
                <a:cubicBezTo>
                  <a:pt x="1219155" y="-5900"/>
                  <a:pt x="1353534" y="54542"/>
                  <a:pt x="1572654" y="32969"/>
                </a:cubicBezTo>
                <a:cubicBezTo>
                  <a:pt x="1572598" y="24712"/>
                  <a:pt x="1573192" y="8720"/>
                  <a:pt x="1572654" y="0"/>
                </a:cubicBezTo>
                <a:cubicBezTo>
                  <a:pt x="1597876" y="18622"/>
                  <a:pt x="1619479" y="49737"/>
                  <a:pt x="1638592" y="65938"/>
                </a:cubicBezTo>
                <a:cubicBezTo>
                  <a:pt x="1623663" y="85875"/>
                  <a:pt x="1600885" y="97740"/>
                  <a:pt x="1572654" y="131876"/>
                </a:cubicBezTo>
                <a:cubicBezTo>
                  <a:pt x="1569218" y="116487"/>
                  <a:pt x="1573596" y="114454"/>
                  <a:pt x="1572654" y="98907"/>
                </a:cubicBezTo>
                <a:cubicBezTo>
                  <a:pt x="1450745" y="120837"/>
                  <a:pt x="1316649" y="54605"/>
                  <a:pt x="1079889" y="98907"/>
                </a:cubicBezTo>
                <a:cubicBezTo>
                  <a:pt x="843130" y="143209"/>
                  <a:pt x="779604" y="42459"/>
                  <a:pt x="555671" y="98907"/>
                </a:cubicBezTo>
                <a:cubicBezTo>
                  <a:pt x="331738" y="155355"/>
                  <a:pt x="232343" y="36476"/>
                  <a:pt x="0" y="98907"/>
                </a:cubicBezTo>
                <a:cubicBezTo>
                  <a:pt x="-7350" y="77638"/>
                  <a:pt x="5910" y="57134"/>
                  <a:pt x="0" y="32969"/>
                </a:cubicBezTo>
                <a:close/>
              </a:path>
            </a:pathLst>
          </a:custGeom>
          <a:noFill/>
          <a:ln w="12700"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D202207-60C6-D3BE-F5B2-472B91EE4D22}"/>
              </a:ext>
            </a:extLst>
          </p:cNvPr>
          <p:cNvSpPr/>
          <p:nvPr/>
        </p:nvSpPr>
        <p:spPr>
          <a:xfrm rot="18984273" flipH="1">
            <a:off x="3335185" y="3999863"/>
            <a:ext cx="778654" cy="139492"/>
          </a:xfrm>
          <a:custGeom>
            <a:avLst/>
            <a:gdLst>
              <a:gd name="connsiteX0" fmla="*/ 0 w 778654"/>
              <a:gd name="connsiteY0" fmla="*/ 34873 h 139492"/>
              <a:gd name="connsiteX1" fmla="*/ 347365 w 778654"/>
              <a:gd name="connsiteY1" fmla="*/ 34873 h 139492"/>
              <a:gd name="connsiteX2" fmla="*/ 708908 w 778654"/>
              <a:gd name="connsiteY2" fmla="*/ 34873 h 139492"/>
              <a:gd name="connsiteX3" fmla="*/ 708908 w 778654"/>
              <a:gd name="connsiteY3" fmla="*/ 0 h 139492"/>
              <a:gd name="connsiteX4" fmla="*/ 778654 w 778654"/>
              <a:gd name="connsiteY4" fmla="*/ 69746 h 139492"/>
              <a:gd name="connsiteX5" fmla="*/ 708908 w 778654"/>
              <a:gd name="connsiteY5" fmla="*/ 139492 h 139492"/>
              <a:gd name="connsiteX6" fmla="*/ 708908 w 778654"/>
              <a:gd name="connsiteY6" fmla="*/ 104619 h 139492"/>
              <a:gd name="connsiteX7" fmla="*/ 368632 w 778654"/>
              <a:gd name="connsiteY7" fmla="*/ 104619 h 139492"/>
              <a:gd name="connsiteX8" fmla="*/ 0 w 778654"/>
              <a:gd name="connsiteY8" fmla="*/ 104619 h 139492"/>
              <a:gd name="connsiteX9" fmla="*/ 0 w 778654"/>
              <a:gd name="connsiteY9" fmla="*/ 34873 h 13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654" h="139492" extrusionOk="0">
                <a:moveTo>
                  <a:pt x="0" y="34873"/>
                </a:moveTo>
                <a:cubicBezTo>
                  <a:pt x="105802" y="4520"/>
                  <a:pt x="234840" y="62224"/>
                  <a:pt x="347365" y="34873"/>
                </a:cubicBezTo>
                <a:cubicBezTo>
                  <a:pt x="459890" y="7522"/>
                  <a:pt x="621991" y="75135"/>
                  <a:pt x="708908" y="34873"/>
                </a:cubicBezTo>
                <a:cubicBezTo>
                  <a:pt x="707453" y="24305"/>
                  <a:pt x="709557" y="7517"/>
                  <a:pt x="708908" y="0"/>
                </a:cubicBezTo>
                <a:cubicBezTo>
                  <a:pt x="740700" y="15754"/>
                  <a:pt x="752146" y="43459"/>
                  <a:pt x="778654" y="69746"/>
                </a:cubicBezTo>
                <a:cubicBezTo>
                  <a:pt x="754185" y="96606"/>
                  <a:pt x="722379" y="110009"/>
                  <a:pt x="708908" y="139492"/>
                </a:cubicBezTo>
                <a:cubicBezTo>
                  <a:pt x="705112" y="125170"/>
                  <a:pt x="712376" y="118178"/>
                  <a:pt x="708908" y="104619"/>
                </a:cubicBezTo>
                <a:cubicBezTo>
                  <a:pt x="558798" y="140723"/>
                  <a:pt x="440952" y="89616"/>
                  <a:pt x="368632" y="104619"/>
                </a:cubicBezTo>
                <a:cubicBezTo>
                  <a:pt x="296312" y="119622"/>
                  <a:pt x="117034" y="99062"/>
                  <a:pt x="0" y="104619"/>
                </a:cubicBezTo>
                <a:cubicBezTo>
                  <a:pt x="-2171" y="81978"/>
                  <a:pt x="5367" y="68572"/>
                  <a:pt x="0" y="34873"/>
                </a:cubicBezTo>
                <a:close/>
              </a:path>
            </a:pathLst>
          </a:custGeom>
          <a:noFill/>
          <a:ln w="12700"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31193D4-5199-548E-A3E0-3A17B2750782}"/>
              </a:ext>
            </a:extLst>
          </p:cNvPr>
          <p:cNvSpPr/>
          <p:nvPr/>
        </p:nvSpPr>
        <p:spPr>
          <a:xfrm rot="3035524">
            <a:off x="4727329" y="4001860"/>
            <a:ext cx="756980" cy="135919"/>
          </a:xfrm>
          <a:custGeom>
            <a:avLst/>
            <a:gdLst>
              <a:gd name="connsiteX0" fmla="*/ 0 w 756980"/>
              <a:gd name="connsiteY0" fmla="*/ 33980 h 135919"/>
              <a:gd name="connsiteX1" fmla="*/ 337620 w 756980"/>
              <a:gd name="connsiteY1" fmla="*/ 33980 h 135919"/>
              <a:gd name="connsiteX2" fmla="*/ 689021 w 756980"/>
              <a:gd name="connsiteY2" fmla="*/ 33980 h 135919"/>
              <a:gd name="connsiteX3" fmla="*/ 689021 w 756980"/>
              <a:gd name="connsiteY3" fmla="*/ 0 h 135919"/>
              <a:gd name="connsiteX4" fmla="*/ 756980 w 756980"/>
              <a:gd name="connsiteY4" fmla="*/ 67960 h 135919"/>
              <a:gd name="connsiteX5" fmla="*/ 689021 w 756980"/>
              <a:gd name="connsiteY5" fmla="*/ 135919 h 135919"/>
              <a:gd name="connsiteX6" fmla="*/ 689021 w 756980"/>
              <a:gd name="connsiteY6" fmla="*/ 101939 h 135919"/>
              <a:gd name="connsiteX7" fmla="*/ 358291 w 756980"/>
              <a:gd name="connsiteY7" fmla="*/ 101939 h 135919"/>
              <a:gd name="connsiteX8" fmla="*/ 0 w 756980"/>
              <a:gd name="connsiteY8" fmla="*/ 101939 h 135919"/>
              <a:gd name="connsiteX9" fmla="*/ 0 w 756980"/>
              <a:gd name="connsiteY9" fmla="*/ 33980 h 13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6980" h="135919" extrusionOk="0">
                <a:moveTo>
                  <a:pt x="0" y="33980"/>
                </a:moveTo>
                <a:cubicBezTo>
                  <a:pt x="162903" y="6024"/>
                  <a:pt x="252423" y="47107"/>
                  <a:pt x="337620" y="33980"/>
                </a:cubicBezTo>
                <a:cubicBezTo>
                  <a:pt x="422817" y="20853"/>
                  <a:pt x="575353" y="40871"/>
                  <a:pt x="689021" y="33980"/>
                </a:cubicBezTo>
                <a:cubicBezTo>
                  <a:pt x="688613" y="19669"/>
                  <a:pt x="689838" y="16329"/>
                  <a:pt x="689021" y="0"/>
                </a:cubicBezTo>
                <a:cubicBezTo>
                  <a:pt x="720782" y="22995"/>
                  <a:pt x="731522" y="51375"/>
                  <a:pt x="756980" y="67960"/>
                </a:cubicBezTo>
                <a:cubicBezTo>
                  <a:pt x="725117" y="100036"/>
                  <a:pt x="702078" y="113449"/>
                  <a:pt x="689021" y="135919"/>
                </a:cubicBezTo>
                <a:cubicBezTo>
                  <a:pt x="685755" y="126674"/>
                  <a:pt x="690711" y="112994"/>
                  <a:pt x="689021" y="101939"/>
                </a:cubicBezTo>
                <a:cubicBezTo>
                  <a:pt x="592656" y="102455"/>
                  <a:pt x="514815" y="88393"/>
                  <a:pt x="358291" y="101939"/>
                </a:cubicBezTo>
                <a:cubicBezTo>
                  <a:pt x="201767" y="115485"/>
                  <a:pt x="128548" y="66475"/>
                  <a:pt x="0" y="101939"/>
                </a:cubicBezTo>
                <a:cubicBezTo>
                  <a:pt x="-3398" y="73393"/>
                  <a:pt x="5657" y="58382"/>
                  <a:pt x="0" y="33980"/>
                </a:cubicBezTo>
                <a:close/>
              </a:path>
            </a:pathLst>
          </a:custGeom>
          <a:noFill/>
          <a:ln w="12700"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79B5F544-7792-386E-223F-0D3813D5E119}"/>
              </a:ext>
            </a:extLst>
          </p:cNvPr>
          <p:cNvSpPr/>
          <p:nvPr/>
        </p:nvSpPr>
        <p:spPr>
          <a:xfrm rot="1466937">
            <a:off x="4949948" y="3906123"/>
            <a:ext cx="1638592" cy="131876"/>
          </a:xfrm>
          <a:custGeom>
            <a:avLst/>
            <a:gdLst>
              <a:gd name="connsiteX0" fmla="*/ 0 w 1638592"/>
              <a:gd name="connsiteY0" fmla="*/ 32969 h 131876"/>
              <a:gd name="connsiteX1" fmla="*/ 508491 w 1638592"/>
              <a:gd name="connsiteY1" fmla="*/ 32969 h 131876"/>
              <a:gd name="connsiteX2" fmla="*/ 985530 w 1638592"/>
              <a:gd name="connsiteY2" fmla="*/ 32969 h 131876"/>
              <a:gd name="connsiteX3" fmla="*/ 1572654 w 1638592"/>
              <a:gd name="connsiteY3" fmla="*/ 32969 h 131876"/>
              <a:gd name="connsiteX4" fmla="*/ 1572654 w 1638592"/>
              <a:gd name="connsiteY4" fmla="*/ 0 h 131876"/>
              <a:gd name="connsiteX5" fmla="*/ 1638592 w 1638592"/>
              <a:gd name="connsiteY5" fmla="*/ 65938 h 131876"/>
              <a:gd name="connsiteX6" fmla="*/ 1572654 w 1638592"/>
              <a:gd name="connsiteY6" fmla="*/ 131876 h 131876"/>
              <a:gd name="connsiteX7" fmla="*/ 1572654 w 1638592"/>
              <a:gd name="connsiteY7" fmla="*/ 98907 h 131876"/>
              <a:gd name="connsiteX8" fmla="*/ 1079889 w 1638592"/>
              <a:gd name="connsiteY8" fmla="*/ 98907 h 131876"/>
              <a:gd name="connsiteX9" fmla="*/ 555671 w 1638592"/>
              <a:gd name="connsiteY9" fmla="*/ 98907 h 131876"/>
              <a:gd name="connsiteX10" fmla="*/ 0 w 1638592"/>
              <a:gd name="connsiteY10" fmla="*/ 98907 h 131876"/>
              <a:gd name="connsiteX11" fmla="*/ 0 w 1638592"/>
              <a:gd name="connsiteY11" fmla="*/ 32969 h 13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38592" h="131876" extrusionOk="0">
                <a:moveTo>
                  <a:pt x="0" y="32969"/>
                </a:moveTo>
                <a:cubicBezTo>
                  <a:pt x="157798" y="-13408"/>
                  <a:pt x="367891" y="74577"/>
                  <a:pt x="508491" y="32969"/>
                </a:cubicBezTo>
                <a:cubicBezTo>
                  <a:pt x="649091" y="-8639"/>
                  <a:pt x="751905" y="71838"/>
                  <a:pt x="985530" y="32969"/>
                </a:cubicBezTo>
                <a:cubicBezTo>
                  <a:pt x="1219155" y="-5900"/>
                  <a:pt x="1353534" y="54542"/>
                  <a:pt x="1572654" y="32969"/>
                </a:cubicBezTo>
                <a:cubicBezTo>
                  <a:pt x="1572598" y="24712"/>
                  <a:pt x="1573192" y="8720"/>
                  <a:pt x="1572654" y="0"/>
                </a:cubicBezTo>
                <a:cubicBezTo>
                  <a:pt x="1597876" y="18622"/>
                  <a:pt x="1619479" y="49737"/>
                  <a:pt x="1638592" y="65938"/>
                </a:cubicBezTo>
                <a:cubicBezTo>
                  <a:pt x="1623663" y="85875"/>
                  <a:pt x="1600885" y="97740"/>
                  <a:pt x="1572654" y="131876"/>
                </a:cubicBezTo>
                <a:cubicBezTo>
                  <a:pt x="1569218" y="116487"/>
                  <a:pt x="1573596" y="114454"/>
                  <a:pt x="1572654" y="98907"/>
                </a:cubicBezTo>
                <a:cubicBezTo>
                  <a:pt x="1450745" y="120837"/>
                  <a:pt x="1316649" y="54605"/>
                  <a:pt x="1079889" y="98907"/>
                </a:cubicBezTo>
                <a:cubicBezTo>
                  <a:pt x="843130" y="143209"/>
                  <a:pt x="779604" y="42459"/>
                  <a:pt x="555671" y="98907"/>
                </a:cubicBezTo>
                <a:cubicBezTo>
                  <a:pt x="331738" y="155355"/>
                  <a:pt x="232343" y="36476"/>
                  <a:pt x="0" y="98907"/>
                </a:cubicBezTo>
                <a:cubicBezTo>
                  <a:pt x="-7350" y="77638"/>
                  <a:pt x="5910" y="57134"/>
                  <a:pt x="0" y="32969"/>
                </a:cubicBezTo>
                <a:close/>
              </a:path>
            </a:pathLst>
          </a:custGeom>
          <a:noFill/>
          <a:ln w="12700"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67E8-EC7A-83DD-9B81-EB361E149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76600"/>
            <a:ext cx="6080936" cy="572700"/>
          </a:xfrm>
        </p:spPr>
        <p:txBody>
          <a:bodyPr/>
          <a:lstStyle/>
          <a:p>
            <a:r>
              <a:rPr lang="en-US" dirty="0"/>
              <a:t>Centralized vs. decentralized control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EB8C7D1-C60F-2FDB-4773-91D66161E26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349300"/>
                <a:ext cx="6080936" cy="1876442"/>
              </a:xfrm>
            </p:spPr>
            <p:txBody>
              <a:bodyPr/>
              <a:lstStyle/>
              <a:p>
                <a:r>
                  <a:rPr lang="en-US" dirty="0"/>
                  <a:t>Many real-life systems use </a:t>
                </a:r>
                <a:r>
                  <a:rPr lang="en-US" b="1" dirty="0"/>
                  <a:t>decentralized control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Each node managed by a different agent</a:t>
                </a:r>
              </a:p>
              <a:p>
                <a:r>
                  <a:rPr lang="en-US" dirty="0"/>
                  <a:t>Could be a competitor</a:t>
                </a:r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game theory, supply chain contracts, etc.</a:t>
                </a:r>
              </a:p>
              <a:p>
                <a:r>
                  <a:rPr lang="en-US" dirty="0"/>
                  <a:t>Or a partner (with imperfect info)</a:t>
                </a:r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beer game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EB8C7D1-C60F-2FDB-4773-91D66161E2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49300"/>
                <a:ext cx="6080936" cy="187644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E21643F-3797-A486-D2CE-EB382639AA8B}"/>
              </a:ext>
            </a:extLst>
          </p:cNvPr>
          <p:cNvSpPr/>
          <p:nvPr/>
        </p:nvSpPr>
        <p:spPr>
          <a:xfrm>
            <a:off x="1793639" y="4436724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EE0721-5A73-DFAE-1CEE-FA430CEFD0FB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237048" y="4627555"/>
            <a:ext cx="556591" cy="7952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4B73689-41A0-4D7C-8E92-E6FB6C7464EA}"/>
              </a:ext>
            </a:extLst>
          </p:cNvPr>
          <p:cNvSpPr/>
          <p:nvPr/>
        </p:nvSpPr>
        <p:spPr>
          <a:xfrm>
            <a:off x="3258446" y="4436724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1F2144-6940-3BB4-9C8C-F7DEB5FE9D43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4109235" y="4627555"/>
            <a:ext cx="523636" cy="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014E07-A293-DE2A-B109-F08BC17733F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644428" y="4627555"/>
            <a:ext cx="614018" cy="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E432741-5D18-4BA5-85FB-D4C6E0E2F59B}"/>
              </a:ext>
            </a:extLst>
          </p:cNvPr>
          <p:cNvSpPr/>
          <p:nvPr/>
        </p:nvSpPr>
        <p:spPr>
          <a:xfrm>
            <a:off x="4632871" y="4436724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41E2F-2752-DF67-F4C3-B9ACBDD6535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483660" y="4627555"/>
            <a:ext cx="614017" cy="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F9CC8DF-7E5A-D762-CBAC-97C90BB074F0}"/>
              </a:ext>
            </a:extLst>
          </p:cNvPr>
          <p:cNvSpPr/>
          <p:nvPr/>
        </p:nvSpPr>
        <p:spPr>
          <a:xfrm>
            <a:off x="6097677" y="4436724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6B1BF9-77AF-08DE-122E-BBC8763E499E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948466" y="4622538"/>
            <a:ext cx="614017" cy="5017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ho said it: Donald Trump or Mr. Burns from 'The Simpsons' ? - The  Washington Post">
            <a:extLst>
              <a:ext uri="{FF2B5EF4-FFF2-40B4-BE49-F238E27FC236}">
                <a16:creationId xmlns:a16="http://schemas.microsoft.com/office/drawing/2014/main" id="{B5F82F67-ECB3-5364-4C60-1A554E5E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333" y="2907179"/>
            <a:ext cx="881070" cy="103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ylon Smithers | Villains Wiki | Fandom">
            <a:extLst>
              <a:ext uri="{FF2B5EF4-FFF2-40B4-BE49-F238E27FC236}">
                <a16:creationId xmlns:a16="http://schemas.microsoft.com/office/drawing/2014/main" id="{EA54AE6F-1E84-5C7A-E8FA-7290D1D9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35" y="2895612"/>
            <a:ext cx="1045866" cy="104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731193D4-5199-548E-A3E0-3A17B2750782}"/>
              </a:ext>
            </a:extLst>
          </p:cNvPr>
          <p:cNvSpPr/>
          <p:nvPr/>
        </p:nvSpPr>
        <p:spPr>
          <a:xfrm rot="3035524">
            <a:off x="3528769" y="4133269"/>
            <a:ext cx="424624" cy="111664"/>
          </a:xfrm>
          <a:custGeom>
            <a:avLst/>
            <a:gdLst>
              <a:gd name="connsiteX0" fmla="*/ 0 w 424624"/>
              <a:gd name="connsiteY0" fmla="*/ 27916 h 111664"/>
              <a:gd name="connsiteX1" fmla="*/ 368792 w 424624"/>
              <a:gd name="connsiteY1" fmla="*/ 27916 h 111664"/>
              <a:gd name="connsiteX2" fmla="*/ 368792 w 424624"/>
              <a:gd name="connsiteY2" fmla="*/ 0 h 111664"/>
              <a:gd name="connsiteX3" fmla="*/ 424624 w 424624"/>
              <a:gd name="connsiteY3" fmla="*/ 55832 h 111664"/>
              <a:gd name="connsiteX4" fmla="*/ 368792 w 424624"/>
              <a:gd name="connsiteY4" fmla="*/ 111664 h 111664"/>
              <a:gd name="connsiteX5" fmla="*/ 368792 w 424624"/>
              <a:gd name="connsiteY5" fmla="*/ 83748 h 111664"/>
              <a:gd name="connsiteX6" fmla="*/ 0 w 424624"/>
              <a:gd name="connsiteY6" fmla="*/ 83748 h 111664"/>
              <a:gd name="connsiteX7" fmla="*/ 0 w 424624"/>
              <a:gd name="connsiteY7" fmla="*/ 27916 h 11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624" h="111664" extrusionOk="0">
                <a:moveTo>
                  <a:pt x="0" y="27916"/>
                </a:moveTo>
                <a:cubicBezTo>
                  <a:pt x="150911" y="26431"/>
                  <a:pt x="219606" y="48458"/>
                  <a:pt x="368792" y="27916"/>
                </a:cubicBezTo>
                <a:cubicBezTo>
                  <a:pt x="368191" y="21015"/>
                  <a:pt x="371747" y="12875"/>
                  <a:pt x="368792" y="0"/>
                </a:cubicBezTo>
                <a:cubicBezTo>
                  <a:pt x="390457" y="10924"/>
                  <a:pt x="400299" y="33227"/>
                  <a:pt x="424624" y="55832"/>
                </a:cubicBezTo>
                <a:cubicBezTo>
                  <a:pt x="406172" y="84311"/>
                  <a:pt x="381539" y="90189"/>
                  <a:pt x="368792" y="111664"/>
                </a:cubicBezTo>
                <a:cubicBezTo>
                  <a:pt x="368526" y="104763"/>
                  <a:pt x="370349" y="93031"/>
                  <a:pt x="368792" y="83748"/>
                </a:cubicBezTo>
                <a:cubicBezTo>
                  <a:pt x="210981" y="107777"/>
                  <a:pt x="128006" y="81327"/>
                  <a:pt x="0" y="83748"/>
                </a:cubicBezTo>
                <a:cubicBezTo>
                  <a:pt x="-2047" y="58127"/>
                  <a:pt x="4791" y="40776"/>
                  <a:pt x="0" y="27916"/>
                </a:cubicBezTo>
                <a:close/>
              </a:path>
            </a:pathLst>
          </a:custGeom>
          <a:noFill/>
          <a:ln w="12700"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508A572-DBFD-656E-1140-26BF11E74CB0}"/>
              </a:ext>
            </a:extLst>
          </p:cNvPr>
          <p:cNvSpPr/>
          <p:nvPr/>
        </p:nvSpPr>
        <p:spPr>
          <a:xfrm rot="18564476" flipH="1">
            <a:off x="4771180" y="4133270"/>
            <a:ext cx="424624" cy="111664"/>
          </a:xfrm>
          <a:custGeom>
            <a:avLst/>
            <a:gdLst>
              <a:gd name="connsiteX0" fmla="*/ 0 w 424624"/>
              <a:gd name="connsiteY0" fmla="*/ 27916 h 111664"/>
              <a:gd name="connsiteX1" fmla="*/ 368792 w 424624"/>
              <a:gd name="connsiteY1" fmla="*/ 27916 h 111664"/>
              <a:gd name="connsiteX2" fmla="*/ 368792 w 424624"/>
              <a:gd name="connsiteY2" fmla="*/ 0 h 111664"/>
              <a:gd name="connsiteX3" fmla="*/ 424624 w 424624"/>
              <a:gd name="connsiteY3" fmla="*/ 55832 h 111664"/>
              <a:gd name="connsiteX4" fmla="*/ 368792 w 424624"/>
              <a:gd name="connsiteY4" fmla="*/ 111664 h 111664"/>
              <a:gd name="connsiteX5" fmla="*/ 368792 w 424624"/>
              <a:gd name="connsiteY5" fmla="*/ 83748 h 111664"/>
              <a:gd name="connsiteX6" fmla="*/ 0 w 424624"/>
              <a:gd name="connsiteY6" fmla="*/ 83748 h 111664"/>
              <a:gd name="connsiteX7" fmla="*/ 0 w 424624"/>
              <a:gd name="connsiteY7" fmla="*/ 27916 h 11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624" h="111664" extrusionOk="0">
                <a:moveTo>
                  <a:pt x="0" y="27916"/>
                </a:moveTo>
                <a:cubicBezTo>
                  <a:pt x="150911" y="26431"/>
                  <a:pt x="219606" y="48458"/>
                  <a:pt x="368792" y="27916"/>
                </a:cubicBezTo>
                <a:cubicBezTo>
                  <a:pt x="368191" y="21015"/>
                  <a:pt x="371747" y="12875"/>
                  <a:pt x="368792" y="0"/>
                </a:cubicBezTo>
                <a:cubicBezTo>
                  <a:pt x="390457" y="10924"/>
                  <a:pt x="400299" y="33227"/>
                  <a:pt x="424624" y="55832"/>
                </a:cubicBezTo>
                <a:cubicBezTo>
                  <a:pt x="406172" y="84311"/>
                  <a:pt x="381539" y="90189"/>
                  <a:pt x="368792" y="111664"/>
                </a:cubicBezTo>
                <a:cubicBezTo>
                  <a:pt x="368526" y="104763"/>
                  <a:pt x="370349" y="93031"/>
                  <a:pt x="368792" y="83748"/>
                </a:cubicBezTo>
                <a:cubicBezTo>
                  <a:pt x="210981" y="107777"/>
                  <a:pt x="128006" y="81327"/>
                  <a:pt x="0" y="83748"/>
                </a:cubicBezTo>
                <a:cubicBezTo>
                  <a:pt x="-2047" y="58127"/>
                  <a:pt x="4791" y="40776"/>
                  <a:pt x="0" y="27916"/>
                </a:cubicBezTo>
                <a:close/>
              </a:path>
            </a:pathLst>
          </a:custGeom>
          <a:noFill/>
          <a:ln w="12700"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Ned Flanders - Wikisimpsons, the Simpsons Wiki">
            <a:extLst>
              <a:ext uri="{FF2B5EF4-FFF2-40B4-BE49-F238E27FC236}">
                <a16:creationId xmlns:a16="http://schemas.microsoft.com/office/drawing/2014/main" id="{A8BEA854-7B6C-4231-9631-D6D63C560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05"/>
          <a:stretch/>
        </p:blipFill>
        <p:spPr bwMode="auto">
          <a:xfrm flipH="1">
            <a:off x="4707712" y="2940976"/>
            <a:ext cx="962749" cy="97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21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reakout_deepmind.mp4">
            <a:hlinkClick r:id="" action="ppaction://media"/>
            <a:extLst>
              <a:ext uri="{FF2B5EF4-FFF2-40B4-BE49-F238E27FC236}">
                <a16:creationId xmlns:a16="http://schemas.microsoft.com/office/drawing/2014/main" id="{DE928BCC-B011-7F44-A262-6B60CC7FF9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6761" y="744852"/>
            <a:ext cx="5350476" cy="4012857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924B23-5D3C-9449-94E9-A22F49CC1C24}"/>
              </a:ext>
            </a:extLst>
          </p:cNvPr>
          <p:cNvSpPr txBox="1">
            <a:spLocks/>
          </p:cNvSpPr>
          <p:nvPr/>
        </p:nvSpPr>
        <p:spPr>
          <a:xfrm>
            <a:off x="4876334" y="4770380"/>
            <a:ext cx="2533768" cy="24026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  <a:hlinkClick r:id="rId5"/>
              </a:rPr>
              <a:t>https://youtu.be/TmPfTpjtdgg</a:t>
            </a:r>
            <a:endParaRPr lang="en-US" sz="12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09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67E8-EC7A-83DD-9B81-EB361E149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76600"/>
            <a:ext cx="6080936" cy="572700"/>
          </a:xfrm>
        </p:spPr>
        <p:txBody>
          <a:bodyPr/>
          <a:lstStyle/>
          <a:p>
            <a:r>
              <a:rPr lang="en-US" dirty="0"/>
              <a:t>Centralized vs. decentralized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8C7D1-C60F-2FDB-4773-91D66161E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9300"/>
            <a:ext cx="6080936" cy="1876442"/>
          </a:xfrm>
        </p:spPr>
        <p:txBody>
          <a:bodyPr/>
          <a:lstStyle/>
          <a:p>
            <a:r>
              <a:rPr lang="en-US" dirty="0"/>
              <a:t>What to do if this is your situation?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21643F-3797-A486-D2CE-EB382639AA8B}"/>
              </a:ext>
            </a:extLst>
          </p:cNvPr>
          <p:cNvSpPr/>
          <p:nvPr/>
        </p:nvSpPr>
        <p:spPr>
          <a:xfrm>
            <a:off x="1793639" y="4436724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EE0721-5A73-DFAE-1CEE-FA430CEFD0FB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237048" y="4627555"/>
            <a:ext cx="556591" cy="7952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4B73689-41A0-4D7C-8E92-E6FB6C7464EA}"/>
              </a:ext>
            </a:extLst>
          </p:cNvPr>
          <p:cNvSpPr/>
          <p:nvPr/>
        </p:nvSpPr>
        <p:spPr>
          <a:xfrm>
            <a:off x="3258446" y="4436724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1F2144-6940-3BB4-9C8C-F7DEB5FE9D43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4109235" y="4627555"/>
            <a:ext cx="523636" cy="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014E07-A293-DE2A-B109-F08BC17733F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644428" y="4627555"/>
            <a:ext cx="614018" cy="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E432741-5D18-4BA5-85FB-D4C6E0E2F59B}"/>
              </a:ext>
            </a:extLst>
          </p:cNvPr>
          <p:cNvSpPr/>
          <p:nvPr/>
        </p:nvSpPr>
        <p:spPr>
          <a:xfrm>
            <a:off x="4632871" y="4436724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41E2F-2752-DF67-F4C3-B9ACBDD6535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483660" y="4627555"/>
            <a:ext cx="614017" cy="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F9CC8DF-7E5A-D762-CBAC-97C90BB074F0}"/>
              </a:ext>
            </a:extLst>
          </p:cNvPr>
          <p:cNvSpPr/>
          <p:nvPr/>
        </p:nvSpPr>
        <p:spPr>
          <a:xfrm>
            <a:off x="6097677" y="4436724"/>
            <a:ext cx="850789" cy="381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6B1BF9-77AF-08DE-122E-BBC8763E499E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948466" y="4622538"/>
            <a:ext cx="614017" cy="5017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Waylon Smithers | Villains Wiki | Fandom">
            <a:extLst>
              <a:ext uri="{FF2B5EF4-FFF2-40B4-BE49-F238E27FC236}">
                <a16:creationId xmlns:a16="http://schemas.microsoft.com/office/drawing/2014/main" id="{EA54AE6F-1E84-5C7A-E8FA-7290D1D9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35" y="2895612"/>
            <a:ext cx="1045866" cy="104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731193D4-5199-548E-A3E0-3A17B2750782}"/>
              </a:ext>
            </a:extLst>
          </p:cNvPr>
          <p:cNvSpPr/>
          <p:nvPr/>
        </p:nvSpPr>
        <p:spPr>
          <a:xfrm rot="3035524">
            <a:off x="3528769" y="4133269"/>
            <a:ext cx="424624" cy="111664"/>
          </a:xfrm>
          <a:custGeom>
            <a:avLst/>
            <a:gdLst>
              <a:gd name="connsiteX0" fmla="*/ 0 w 424624"/>
              <a:gd name="connsiteY0" fmla="*/ 27916 h 111664"/>
              <a:gd name="connsiteX1" fmla="*/ 368792 w 424624"/>
              <a:gd name="connsiteY1" fmla="*/ 27916 h 111664"/>
              <a:gd name="connsiteX2" fmla="*/ 368792 w 424624"/>
              <a:gd name="connsiteY2" fmla="*/ 0 h 111664"/>
              <a:gd name="connsiteX3" fmla="*/ 424624 w 424624"/>
              <a:gd name="connsiteY3" fmla="*/ 55832 h 111664"/>
              <a:gd name="connsiteX4" fmla="*/ 368792 w 424624"/>
              <a:gd name="connsiteY4" fmla="*/ 111664 h 111664"/>
              <a:gd name="connsiteX5" fmla="*/ 368792 w 424624"/>
              <a:gd name="connsiteY5" fmla="*/ 83748 h 111664"/>
              <a:gd name="connsiteX6" fmla="*/ 0 w 424624"/>
              <a:gd name="connsiteY6" fmla="*/ 83748 h 111664"/>
              <a:gd name="connsiteX7" fmla="*/ 0 w 424624"/>
              <a:gd name="connsiteY7" fmla="*/ 27916 h 11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624" h="111664" extrusionOk="0">
                <a:moveTo>
                  <a:pt x="0" y="27916"/>
                </a:moveTo>
                <a:cubicBezTo>
                  <a:pt x="150911" y="26431"/>
                  <a:pt x="219606" y="48458"/>
                  <a:pt x="368792" y="27916"/>
                </a:cubicBezTo>
                <a:cubicBezTo>
                  <a:pt x="368191" y="21015"/>
                  <a:pt x="371747" y="12875"/>
                  <a:pt x="368792" y="0"/>
                </a:cubicBezTo>
                <a:cubicBezTo>
                  <a:pt x="390457" y="10924"/>
                  <a:pt x="400299" y="33227"/>
                  <a:pt x="424624" y="55832"/>
                </a:cubicBezTo>
                <a:cubicBezTo>
                  <a:pt x="406172" y="84311"/>
                  <a:pt x="381539" y="90189"/>
                  <a:pt x="368792" y="111664"/>
                </a:cubicBezTo>
                <a:cubicBezTo>
                  <a:pt x="368526" y="104763"/>
                  <a:pt x="370349" y="93031"/>
                  <a:pt x="368792" y="83748"/>
                </a:cubicBezTo>
                <a:cubicBezTo>
                  <a:pt x="210981" y="107777"/>
                  <a:pt x="128006" y="81327"/>
                  <a:pt x="0" y="83748"/>
                </a:cubicBezTo>
                <a:cubicBezTo>
                  <a:pt x="-2047" y="58127"/>
                  <a:pt x="4791" y="40776"/>
                  <a:pt x="0" y="27916"/>
                </a:cubicBezTo>
                <a:close/>
              </a:path>
            </a:pathLst>
          </a:custGeom>
          <a:noFill/>
          <a:ln w="12700"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508A572-DBFD-656E-1140-26BF11E74CB0}"/>
              </a:ext>
            </a:extLst>
          </p:cNvPr>
          <p:cNvSpPr/>
          <p:nvPr/>
        </p:nvSpPr>
        <p:spPr>
          <a:xfrm rot="18564476" flipH="1">
            <a:off x="4771180" y="4133270"/>
            <a:ext cx="424624" cy="111664"/>
          </a:xfrm>
          <a:custGeom>
            <a:avLst/>
            <a:gdLst>
              <a:gd name="connsiteX0" fmla="*/ 0 w 424624"/>
              <a:gd name="connsiteY0" fmla="*/ 27916 h 111664"/>
              <a:gd name="connsiteX1" fmla="*/ 368792 w 424624"/>
              <a:gd name="connsiteY1" fmla="*/ 27916 h 111664"/>
              <a:gd name="connsiteX2" fmla="*/ 368792 w 424624"/>
              <a:gd name="connsiteY2" fmla="*/ 0 h 111664"/>
              <a:gd name="connsiteX3" fmla="*/ 424624 w 424624"/>
              <a:gd name="connsiteY3" fmla="*/ 55832 h 111664"/>
              <a:gd name="connsiteX4" fmla="*/ 368792 w 424624"/>
              <a:gd name="connsiteY4" fmla="*/ 111664 h 111664"/>
              <a:gd name="connsiteX5" fmla="*/ 368792 w 424624"/>
              <a:gd name="connsiteY5" fmla="*/ 83748 h 111664"/>
              <a:gd name="connsiteX6" fmla="*/ 0 w 424624"/>
              <a:gd name="connsiteY6" fmla="*/ 83748 h 111664"/>
              <a:gd name="connsiteX7" fmla="*/ 0 w 424624"/>
              <a:gd name="connsiteY7" fmla="*/ 27916 h 11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624" h="111664" extrusionOk="0">
                <a:moveTo>
                  <a:pt x="0" y="27916"/>
                </a:moveTo>
                <a:cubicBezTo>
                  <a:pt x="150911" y="26431"/>
                  <a:pt x="219606" y="48458"/>
                  <a:pt x="368792" y="27916"/>
                </a:cubicBezTo>
                <a:cubicBezTo>
                  <a:pt x="368191" y="21015"/>
                  <a:pt x="371747" y="12875"/>
                  <a:pt x="368792" y="0"/>
                </a:cubicBezTo>
                <a:cubicBezTo>
                  <a:pt x="390457" y="10924"/>
                  <a:pt x="400299" y="33227"/>
                  <a:pt x="424624" y="55832"/>
                </a:cubicBezTo>
                <a:cubicBezTo>
                  <a:pt x="406172" y="84311"/>
                  <a:pt x="381539" y="90189"/>
                  <a:pt x="368792" y="111664"/>
                </a:cubicBezTo>
                <a:cubicBezTo>
                  <a:pt x="368526" y="104763"/>
                  <a:pt x="370349" y="93031"/>
                  <a:pt x="368792" y="83748"/>
                </a:cubicBezTo>
                <a:cubicBezTo>
                  <a:pt x="210981" y="107777"/>
                  <a:pt x="128006" y="81327"/>
                  <a:pt x="0" y="83748"/>
                </a:cubicBezTo>
                <a:cubicBezTo>
                  <a:pt x="-2047" y="58127"/>
                  <a:pt x="4791" y="40776"/>
                  <a:pt x="0" y="27916"/>
                </a:cubicBezTo>
                <a:close/>
              </a:path>
            </a:pathLst>
          </a:custGeom>
          <a:noFill/>
          <a:ln w="12700"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Doughnuts | Simpsons Wiki | Fandom">
            <a:extLst>
              <a:ext uri="{FF2B5EF4-FFF2-40B4-BE49-F238E27FC236}">
                <a16:creationId xmlns:a16="http://schemas.microsoft.com/office/drawing/2014/main" id="{C8A98B7C-98FD-B8B0-907E-14790C8C24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11"/>
          <a:stretch/>
        </p:blipFill>
        <p:spPr bwMode="auto">
          <a:xfrm>
            <a:off x="5947045" y="2947036"/>
            <a:ext cx="1173409" cy="108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omer Simpson | Simpsons Wiki | Fandom">
            <a:extLst>
              <a:ext uri="{FF2B5EF4-FFF2-40B4-BE49-F238E27FC236}">
                <a16:creationId xmlns:a16="http://schemas.microsoft.com/office/drawing/2014/main" id="{8EFFAED7-38C3-3F4C-B88C-EF752F702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88"/>
          <a:stretch/>
        </p:blipFill>
        <p:spPr bwMode="auto">
          <a:xfrm>
            <a:off x="1568531" y="2943778"/>
            <a:ext cx="1173409" cy="104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065A56E2-CECE-8D4A-9D89-63626B544D4F}"/>
              </a:ext>
            </a:extLst>
          </p:cNvPr>
          <p:cNvSpPr/>
          <p:nvPr/>
        </p:nvSpPr>
        <p:spPr>
          <a:xfrm rot="3914428">
            <a:off x="2123927" y="4154836"/>
            <a:ext cx="335248" cy="114938"/>
          </a:xfrm>
          <a:custGeom>
            <a:avLst/>
            <a:gdLst>
              <a:gd name="connsiteX0" fmla="*/ 0 w 335248"/>
              <a:gd name="connsiteY0" fmla="*/ 28735 h 114938"/>
              <a:gd name="connsiteX1" fmla="*/ 277779 w 335248"/>
              <a:gd name="connsiteY1" fmla="*/ 28735 h 114938"/>
              <a:gd name="connsiteX2" fmla="*/ 277779 w 335248"/>
              <a:gd name="connsiteY2" fmla="*/ 0 h 114938"/>
              <a:gd name="connsiteX3" fmla="*/ 335248 w 335248"/>
              <a:gd name="connsiteY3" fmla="*/ 57469 h 114938"/>
              <a:gd name="connsiteX4" fmla="*/ 277779 w 335248"/>
              <a:gd name="connsiteY4" fmla="*/ 114938 h 114938"/>
              <a:gd name="connsiteX5" fmla="*/ 277779 w 335248"/>
              <a:gd name="connsiteY5" fmla="*/ 86204 h 114938"/>
              <a:gd name="connsiteX6" fmla="*/ 0 w 335248"/>
              <a:gd name="connsiteY6" fmla="*/ 86204 h 114938"/>
              <a:gd name="connsiteX7" fmla="*/ 0 w 335248"/>
              <a:gd name="connsiteY7" fmla="*/ 28735 h 11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248" h="114938" extrusionOk="0">
                <a:moveTo>
                  <a:pt x="0" y="28735"/>
                </a:moveTo>
                <a:cubicBezTo>
                  <a:pt x="117072" y="24748"/>
                  <a:pt x="208362" y="57175"/>
                  <a:pt x="277779" y="28735"/>
                </a:cubicBezTo>
                <a:cubicBezTo>
                  <a:pt x="275728" y="20643"/>
                  <a:pt x="278580" y="11598"/>
                  <a:pt x="277779" y="0"/>
                </a:cubicBezTo>
                <a:cubicBezTo>
                  <a:pt x="305917" y="15337"/>
                  <a:pt x="310212" y="39242"/>
                  <a:pt x="335248" y="57469"/>
                </a:cubicBezTo>
                <a:cubicBezTo>
                  <a:pt x="326874" y="73337"/>
                  <a:pt x="292980" y="93180"/>
                  <a:pt x="277779" y="114938"/>
                </a:cubicBezTo>
                <a:cubicBezTo>
                  <a:pt x="275071" y="107459"/>
                  <a:pt x="279867" y="99300"/>
                  <a:pt x="277779" y="86204"/>
                </a:cubicBezTo>
                <a:cubicBezTo>
                  <a:pt x="140647" y="113114"/>
                  <a:pt x="84178" y="66455"/>
                  <a:pt x="0" y="86204"/>
                </a:cubicBezTo>
                <a:cubicBezTo>
                  <a:pt x="-2506" y="65909"/>
                  <a:pt x="2288" y="47782"/>
                  <a:pt x="0" y="28735"/>
                </a:cubicBezTo>
                <a:close/>
              </a:path>
            </a:pathLst>
          </a:custGeom>
          <a:noFill/>
          <a:ln w="12700"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8" name="Picture 16" descr="Homer Drawing Simpsons Svg Black And White - Homer Simpson Mouth, HD Png  Download - kindpng">
            <a:extLst>
              <a:ext uri="{FF2B5EF4-FFF2-40B4-BE49-F238E27FC236}">
                <a16:creationId xmlns:a16="http://schemas.microsoft.com/office/drawing/2014/main" id="{268E0B67-84CE-930C-DCE9-E27AEC3A0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07818" y="2900797"/>
            <a:ext cx="875842" cy="109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B282D5BB-5FEF-5A53-BD59-83028DC5048F}"/>
              </a:ext>
            </a:extLst>
          </p:cNvPr>
          <p:cNvSpPr/>
          <p:nvPr/>
        </p:nvSpPr>
        <p:spPr>
          <a:xfrm rot="17685572" flipH="1">
            <a:off x="6366125" y="4177618"/>
            <a:ext cx="335248" cy="114938"/>
          </a:xfrm>
          <a:custGeom>
            <a:avLst/>
            <a:gdLst>
              <a:gd name="connsiteX0" fmla="*/ 0 w 335248"/>
              <a:gd name="connsiteY0" fmla="*/ 28735 h 114938"/>
              <a:gd name="connsiteX1" fmla="*/ 277779 w 335248"/>
              <a:gd name="connsiteY1" fmla="*/ 28735 h 114938"/>
              <a:gd name="connsiteX2" fmla="*/ 277779 w 335248"/>
              <a:gd name="connsiteY2" fmla="*/ 0 h 114938"/>
              <a:gd name="connsiteX3" fmla="*/ 335248 w 335248"/>
              <a:gd name="connsiteY3" fmla="*/ 57469 h 114938"/>
              <a:gd name="connsiteX4" fmla="*/ 277779 w 335248"/>
              <a:gd name="connsiteY4" fmla="*/ 114938 h 114938"/>
              <a:gd name="connsiteX5" fmla="*/ 277779 w 335248"/>
              <a:gd name="connsiteY5" fmla="*/ 86204 h 114938"/>
              <a:gd name="connsiteX6" fmla="*/ 0 w 335248"/>
              <a:gd name="connsiteY6" fmla="*/ 86204 h 114938"/>
              <a:gd name="connsiteX7" fmla="*/ 0 w 335248"/>
              <a:gd name="connsiteY7" fmla="*/ 28735 h 11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248" h="114938" extrusionOk="0">
                <a:moveTo>
                  <a:pt x="0" y="28735"/>
                </a:moveTo>
                <a:cubicBezTo>
                  <a:pt x="117072" y="24748"/>
                  <a:pt x="208362" y="57175"/>
                  <a:pt x="277779" y="28735"/>
                </a:cubicBezTo>
                <a:cubicBezTo>
                  <a:pt x="275728" y="20643"/>
                  <a:pt x="278580" y="11598"/>
                  <a:pt x="277779" y="0"/>
                </a:cubicBezTo>
                <a:cubicBezTo>
                  <a:pt x="305917" y="15337"/>
                  <a:pt x="310212" y="39242"/>
                  <a:pt x="335248" y="57469"/>
                </a:cubicBezTo>
                <a:cubicBezTo>
                  <a:pt x="326874" y="73337"/>
                  <a:pt x="292980" y="93180"/>
                  <a:pt x="277779" y="114938"/>
                </a:cubicBezTo>
                <a:cubicBezTo>
                  <a:pt x="275071" y="107459"/>
                  <a:pt x="279867" y="99300"/>
                  <a:pt x="277779" y="86204"/>
                </a:cubicBezTo>
                <a:cubicBezTo>
                  <a:pt x="140647" y="113114"/>
                  <a:pt x="84178" y="66455"/>
                  <a:pt x="0" y="86204"/>
                </a:cubicBezTo>
                <a:cubicBezTo>
                  <a:pt x="-2506" y="65909"/>
                  <a:pt x="2288" y="47782"/>
                  <a:pt x="0" y="28735"/>
                </a:cubicBezTo>
                <a:close/>
              </a:path>
            </a:pathLst>
          </a:custGeom>
          <a:noFill/>
          <a:ln w="12700">
            <a:solidFill>
              <a:schemeClr val="accent3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30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D9FB-DC5B-42A8-A407-E80C4CFF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theory: References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F4F15AA-4695-3AB1-012D-EA0B9233D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088" y="1712568"/>
            <a:ext cx="1481160" cy="222174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9D10F48-5A10-2928-5E8F-7B144DAA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712567"/>
            <a:ext cx="1707762" cy="227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538458-C883-56E0-82B6-221987675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411" y="1712567"/>
            <a:ext cx="1402304" cy="222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FC9FF3-49AB-63E7-302C-9F4350D0399F}"/>
              </a:ext>
            </a:extLst>
          </p:cNvPr>
          <p:cNvSpPr txBox="1"/>
          <p:nvPr/>
        </p:nvSpPr>
        <p:spPr>
          <a:xfrm>
            <a:off x="411951" y="4000201"/>
            <a:ext cx="150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roxima Nova" panose="02000506030000020004" pitchFamily="2" charset="0"/>
              </a:rPr>
              <a:t>Zipkin</a:t>
            </a:r>
            <a:r>
              <a:rPr lang="en-US" sz="1200" dirty="0">
                <a:latin typeface="Proxima Nova" panose="02000506030000020004" pitchFamily="2" charset="0"/>
              </a:rPr>
              <a:t> (2000)</a:t>
            </a:r>
          </a:p>
        </p:txBody>
      </p:sp>
      <p:pic>
        <p:nvPicPr>
          <p:cNvPr id="1030" name="Picture 6" descr="Paperback Inventory Control Book">
            <a:extLst>
              <a:ext uri="{FF2B5EF4-FFF2-40B4-BE49-F238E27FC236}">
                <a16:creationId xmlns:a16="http://schemas.microsoft.com/office/drawing/2014/main" id="{B2637CE2-696F-9B74-7E07-42189A1F4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664" y="1712567"/>
            <a:ext cx="1460001" cy="222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37F4EC-2CB7-C47E-5B33-14E6BAACDDD3}"/>
              </a:ext>
            </a:extLst>
          </p:cNvPr>
          <p:cNvSpPr txBox="1"/>
          <p:nvPr/>
        </p:nvSpPr>
        <p:spPr>
          <a:xfrm>
            <a:off x="3864034" y="4003291"/>
            <a:ext cx="150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roxima Nova" panose="02000506030000020004" pitchFamily="2" charset="0"/>
              </a:rPr>
              <a:t>Axsäter</a:t>
            </a:r>
            <a:r>
              <a:rPr lang="en-US" sz="1200" dirty="0">
                <a:latin typeface="Proxima Nova" panose="02000506030000020004" pitchFamily="2" charset="0"/>
              </a:rPr>
              <a:t> (2016)</a:t>
            </a:r>
          </a:p>
        </p:txBody>
      </p:sp>
      <p:pic>
        <p:nvPicPr>
          <p:cNvPr id="1032" name="Picture 8" descr="Paperback Inventory Optimization: Models and Simulations Book">
            <a:extLst>
              <a:ext uri="{FF2B5EF4-FFF2-40B4-BE49-F238E27FC236}">
                <a16:creationId xmlns:a16="http://schemas.microsoft.com/office/drawing/2014/main" id="{3F812757-250D-E8B0-1B70-EC07EDB02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614" y="1712567"/>
            <a:ext cx="1542524" cy="222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67684A-9014-28A4-6EA0-A26B785CE9F6}"/>
              </a:ext>
            </a:extLst>
          </p:cNvPr>
          <p:cNvSpPr txBox="1"/>
          <p:nvPr/>
        </p:nvSpPr>
        <p:spPr>
          <a:xfrm>
            <a:off x="2167491" y="3998317"/>
            <a:ext cx="150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roxima Nova" panose="02000506030000020004" pitchFamily="2" charset="0"/>
              </a:rPr>
              <a:t>Porteus</a:t>
            </a:r>
            <a:r>
              <a:rPr lang="en-US" sz="1200" dirty="0">
                <a:latin typeface="Proxima Nova" panose="02000506030000020004" pitchFamily="2" charset="0"/>
              </a:rPr>
              <a:t> (2002)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392BD-E4ED-E830-7EE5-94C33F443327}"/>
              </a:ext>
            </a:extLst>
          </p:cNvPr>
          <p:cNvSpPr txBox="1"/>
          <p:nvPr/>
        </p:nvSpPr>
        <p:spPr>
          <a:xfrm>
            <a:off x="5598246" y="4000201"/>
            <a:ext cx="150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roxima Nova" panose="02000506030000020004" pitchFamily="2" charset="0"/>
              </a:rPr>
              <a:t>Vandeput</a:t>
            </a:r>
            <a:r>
              <a:rPr lang="en-US" sz="1200" dirty="0">
                <a:latin typeface="Proxima Nova" panose="02000506030000020004" pitchFamily="2" charset="0"/>
              </a:rPr>
              <a:t> (2020)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843FD-1629-C7D8-AF0F-680A9A942421}"/>
              </a:ext>
            </a:extLst>
          </p:cNvPr>
          <p:cNvSpPr txBox="1"/>
          <p:nvPr/>
        </p:nvSpPr>
        <p:spPr>
          <a:xfrm>
            <a:off x="7356088" y="4000201"/>
            <a:ext cx="150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roxima Nova" panose="02000506030000020004" pitchFamily="2" charset="0"/>
              </a:rPr>
              <a:t>Snyder and Shen (2019)</a:t>
            </a:r>
          </a:p>
        </p:txBody>
      </p:sp>
    </p:spTree>
    <p:extLst>
      <p:ext uri="{BB962C8B-B14F-4D97-AF65-F5344CB8AC3E}">
        <p14:creationId xmlns:p14="http://schemas.microsoft.com/office/powerpoint/2010/main" val="2532169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DCE4A-564D-A711-12BB-D31198CD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stockpyl</a:t>
            </a:r>
            <a:endParaRPr lang="en-US" dirty="0">
              <a:latin typeface="Andale Mono" panose="020B05090000000000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DA65CA-48EF-AC3F-5139-2166BB2F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25" y="1538906"/>
            <a:ext cx="2464499" cy="2476305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3FA5167-9DD0-7E82-5DCF-F84044B1B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298" y="1538907"/>
            <a:ext cx="2497264" cy="2476304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2549A890-F8BB-7140-9280-93BBFE82D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538907"/>
            <a:ext cx="2766240" cy="2477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6930E-3433-0B9A-DE20-D8A81C9D8F28}"/>
              </a:ext>
            </a:extLst>
          </p:cNvPr>
          <p:cNvSpPr txBox="1"/>
          <p:nvPr/>
        </p:nvSpPr>
        <p:spPr>
          <a:xfrm>
            <a:off x="3341416" y="4111142"/>
            <a:ext cx="246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roxima Nova" panose="02000506030000020004" pitchFamily="2" charset="0"/>
                <a:hlinkClick r:id="rId5"/>
              </a:rPr>
              <a:t>stockpyl.readthedocs.io/en/latest/</a:t>
            </a:r>
            <a:endParaRPr lang="en-US" sz="1200" dirty="0">
              <a:latin typeface="Proxima Nova" panose="02000506030000020004" pitchFamily="2" charset="0"/>
            </a:endParaRPr>
          </a:p>
          <a:p>
            <a:r>
              <a:rPr lang="en-US" sz="1200" dirty="0">
                <a:latin typeface="Proxima Nova" panose="02000506030000020004" pitchFamily="2" charset="0"/>
              </a:rPr>
              <a:t>Documentation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B2B7F9-C0FC-39FA-0E78-722B1943132D}"/>
              </a:ext>
            </a:extLst>
          </p:cNvPr>
          <p:cNvSpPr txBox="1"/>
          <p:nvPr/>
        </p:nvSpPr>
        <p:spPr>
          <a:xfrm>
            <a:off x="734734" y="4111142"/>
            <a:ext cx="1920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roxima Nova" panose="02000506030000020004" pitchFamily="2" charset="0"/>
                <a:hlinkClick r:id="rId6"/>
              </a:rPr>
              <a:t>pypi.org/project/stockpyl/</a:t>
            </a:r>
            <a:endParaRPr lang="en-US" sz="1200" dirty="0">
              <a:latin typeface="Proxima Nova" panose="02000506030000020004" pitchFamily="2" charset="0"/>
            </a:endParaRPr>
          </a:p>
          <a:p>
            <a:r>
              <a:rPr lang="en-US" sz="1200" dirty="0">
                <a:latin typeface="Proxima Nova" panose="02000506030000020004" pitchFamily="2" charset="0"/>
              </a:rPr>
              <a:t>Download / install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92DA37-D869-D918-1EF6-2629BBDE6187}"/>
              </a:ext>
            </a:extLst>
          </p:cNvPr>
          <p:cNvSpPr txBox="1"/>
          <p:nvPr/>
        </p:nvSpPr>
        <p:spPr>
          <a:xfrm>
            <a:off x="6051346" y="4111142"/>
            <a:ext cx="2461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roxima Nova" panose="02000506030000020004" pitchFamily="2" charset="0"/>
                <a:hlinkClick r:id="rId7"/>
              </a:rPr>
              <a:t>github.com/LarrySnyder/stockpyl</a:t>
            </a:r>
            <a:endParaRPr lang="en-US" sz="1200" dirty="0">
              <a:latin typeface="Proxima Nova" panose="02000506030000020004" pitchFamily="2" charset="0"/>
            </a:endParaRPr>
          </a:p>
          <a:p>
            <a:r>
              <a:rPr lang="en-US" sz="1200" dirty="0">
                <a:latin typeface="Proxima Nova" panose="02000506030000020004" pitchFamily="2" charset="0"/>
              </a:rPr>
              <a:t>Source code</a:t>
            </a:r>
          </a:p>
          <a:p>
            <a:r>
              <a:rPr lang="en-US" sz="1200" dirty="0">
                <a:latin typeface="Proxima Nova" panose="02000506030000020004" pitchFamily="2" charset="0"/>
              </a:rPr>
              <a:t>Bug reports, etc.</a:t>
            </a:r>
          </a:p>
        </p:txBody>
      </p:sp>
    </p:spTree>
    <p:extLst>
      <p:ext uri="{BB962C8B-B14F-4D97-AF65-F5344CB8AC3E}">
        <p14:creationId xmlns:p14="http://schemas.microsoft.com/office/powerpoint/2010/main" val="1409641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4391-059C-4063-704F-FFA0F7E65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76600"/>
            <a:ext cx="7771596" cy="572700"/>
          </a:xfrm>
        </p:spPr>
        <p:txBody>
          <a:bodyPr/>
          <a:lstStyle/>
          <a:p>
            <a:r>
              <a:rPr lang="en-US" dirty="0" err="1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stockpyl</a:t>
            </a:r>
            <a:r>
              <a:rPr lang="en-US" dirty="0"/>
              <a:t>: Single-echelon inventory optimization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2B9F3-1F36-55E1-82C0-F030F6AD8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EOQ: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Newsvendor: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257E60-92E2-B5F5-DDB1-84C6797FCD8A}"/>
              </a:ext>
            </a:extLst>
          </p:cNvPr>
          <p:cNvSpPr txBox="1"/>
          <p:nvPr/>
        </p:nvSpPr>
        <p:spPr>
          <a:xfrm>
            <a:off x="882798" y="1773936"/>
            <a:ext cx="7868010" cy="13849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sz="1200" dirty="0">
                <a:solidFill>
                  <a:srgbClr val="00800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stockpyl.eoq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economic_order_quantity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Q, cost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economic_order_quantity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fixed_cost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=8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holding_cost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=0.225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, 	</a:t>
            </a:r>
            <a:r>
              <a:rPr lang="en-US" sz="1200" dirty="0" err="1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demand_rate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=1300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Q </a:t>
            </a:r>
          </a:p>
          <a:p>
            <a:r>
              <a:rPr lang="en-US" sz="1200" dirty="0">
                <a:solidFill>
                  <a:srgbClr val="717171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304.0467800264368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cost </a:t>
            </a:r>
          </a:p>
          <a:p>
            <a:r>
              <a:rPr lang="en-US" sz="1200" dirty="0">
                <a:solidFill>
                  <a:srgbClr val="717171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68.41052550594829</a:t>
            </a:r>
            <a:endParaRPr lang="en-US" sz="1200" dirty="0">
              <a:latin typeface="Andale Mono" panose="020B05090000000000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3AC67-84D8-5C60-EAF5-69C1D6B9007C}"/>
              </a:ext>
            </a:extLst>
          </p:cNvPr>
          <p:cNvSpPr txBox="1"/>
          <p:nvPr/>
        </p:nvSpPr>
        <p:spPr>
          <a:xfrm>
            <a:off x="882798" y="3574423"/>
            <a:ext cx="7868010" cy="138499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sz="1200" dirty="0">
                <a:solidFill>
                  <a:srgbClr val="00800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stockpyl.newsvendor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newsvendor_normal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S, cost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newsvendor_normal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holding_cost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=0.18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stockout_cost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=0.70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demand_mean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=50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demand_sd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=8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S </a:t>
            </a:r>
          </a:p>
          <a:p>
            <a:r>
              <a:rPr lang="en-US" sz="1200" dirty="0">
                <a:solidFill>
                  <a:srgbClr val="717171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56.60395592743389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cost </a:t>
            </a:r>
          </a:p>
          <a:p>
            <a:r>
              <a:rPr lang="en-US" sz="1200" dirty="0">
                <a:solidFill>
                  <a:srgbClr val="717171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1.9976051931766445</a:t>
            </a:r>
            <a:endParaRPr lang="en-US" sz="1200" dirty="0">
              <a:latin typeface="Andale Mono" panose="020B05090000000000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2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4391-059C-4063-704F-FFA0F7E65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76600"/>
            <a:ext cx="7771596" cy="572700"/>
          </a:xfrm>
        </p:spPr>
        <p:txBody>
          <a:bodyPr/>
          <a:lstStyle/>
          <a:p>
            <a:r>
              <a:rPr lang="en-US" dirty="0" err="1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stockpyl</a:t>
            </a:r>
            <a:r>
              <a:rPr lang="en-US" dirty="0"/>
              <a:t>: Single-echelon inventory optimization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2B9F3-1F36-55E1-82C0-F030F6AD8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Wagner-Whitin: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257E60-92E2-B5F5-DDB1-84C6797FCD8A}"/>
              </a:ext>
            </a:extLst>
          </p:cNvPr>
          <p:cNvSpPr txBox="1"/>
          <p:nvPr/>
        </p:nvSpPr>
        <p:spPr>
          <a:xfrm>
            <a:off x="882798" y="1773936"/>
            <a:ext cx="7868010" cy="267765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sz="1200" dirty="0">
                <a:solidFill>
                  <a:srgbClr val="008000"/>
                </a:solidFill>
                <a:latin typeface="Andale Mono" panose="020B0509000000000004" pitchFamily="49" charset="0"/>
              </a:rPr>
              <a:t>from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Andale Mono" panose="020B0509000000000004" pitchFamily="49" charset="0"/>
              </a:rPr>
              <a:t>stockpyl.wagner_whitin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Andale Mono" panose="020B0509000000000004" pitchFamily="49" charset="0"/>
              </a:rPr>
              <a:t>import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 err="1">
                <a:latin typeface="Andale Mono" panose="020B0509000000000004" pitchFamily="49" charset="0"/>
              </a:rPr>
              <a:t>wagner_whitin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</a:rPr>
              <a:t>T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4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</a:rPr>
              <a:t>h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2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</a:rPr>
              <a:t>K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500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</a:rPr>
              <a:t>d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[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90</a:t>
            </a:r>
            <a:r>
              <a:rPr lang="en-US" sz="1200" dirty="0">
                <a:latin typeface="Andale Mono" panose="020B0509000000000004" pitchFamily="49" charset="0"/>
              </a:rPr>
              <a:t>,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120</a:t>
            </a:r>
            <a:r>
              <a:rPr lang="en-US" sz="1200" dirty="0">
                <a:latin typeface="Andale Mono" panose="020B0509000000000004" pitchFamily="49" charset="0"/>
              </a:rPr>
              <a:t>,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80</a:t>
            </a:r>
            <a:r>
              <a:rPr lang="en-US" sz="1200" dirty="0">
                <a:latin typeface="Andale Mono" panose="020B0509000000000004" pitchFamily="49" charset="0"/>
              </a:rPr>
              <a:t>,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70</a:t>
            </a:r>
            <a:r>
              <a:rPr lang="en-US" sz="1200" dirty="0">
                <a:latin typeface="Andale Mono" panose="020B0509000000000004" pitchFamily="49" charset="0"/>
              </a:rPr>
              <a:t>]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</a:rPr>
              <a:t>Q, cost, theta, s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 err="1">
                <a:latin typeface="Andale Mono" panose="020B0509000000000004" pitchFamily="49" charset="0"/>
              </a:rPr>
              <a:t>wagner_whitin</a:t>
            </a:r>
            <a:r>
              <a:rPr lang="en-US" sz="1200" dirty="0">
                <a:latin typeface="Andale Mono" panose="020B0509000000000004" pitchFamily="49" charset="0"/>
              </a:rPr>
              <a:t>(T, h, K, d)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</a:rPr>
              <a:t>Q </a:t>
            </a:r>
            <a:r>
              <a:rPr lang="en-US" sz="1200" dirty="0">
                <a:solidFill>
                  <a:srgbClr val="3D7B7B"/>
                </a:solidFill>
                <a:latin typeface="Andale Mono" panose="020B0509000000000004" pitchFamily="49" charset="0"/>
              </a:rPr>
              <a:t># Optimal order quantities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717171"/>
                </a:solidFill>
                <a:latin typeface="Andale Mono" panose="020B0509000000000004" pitchFamily="49" charset="0"/>
              </a:rPr>
              <a:t>[0, 210, 0, 150, 0]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</a:rPr>
              <a:t>cost </a:t>
            </a:r>
            <a:r>
              <a:rPr lang="en-US" sz="1200" dirty="0">
                <a:solidFill>
                  <a:srgbClr val="3D7B7B"/>
                </a:solidFill>
                <a:latin typeface="Andale Mono" panose="020B0509000000000004" pitchFamily="49" charset="0"/>
              </a:rPr>
              <a:t># Optimal cost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717171"/>
                </a:solidFill>
                <a:latin typeface="Andale Mono" panose="020B0509000000000004" pitchFamily="49" charset="0"/>
              </a:rPr>
              <a:t>1380.0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</a:rPr>
              <a:t>theta </a:t>
            </a:r>
            <a:r>
              <a:rPr lang="en-US" sz="1200" dirty="0">
                <a:solidFill>
                  <a:srgbClr val="3D7B7B"/>
                </a:solidFill>
                <a:latin typeface="Andale Mono" panose="020B0509000000000004" pitchFamily="49" charset="0"/>
              </a:rPr>
              <a:t># Cost-to-go function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717171"/>
                </a:solidFill>
                <a:latin typeface="Andale Mono" panose="020B0509000000000004" pitchFamily="49" charset="0"/>
              </a:rPr>
              <a:t>array([ 0., 1380., 940., 640., 500., 0.])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</a:rPr>
              <a:t>s </a:t>
            </a:r>
            <a:r>
              <a:rPr lang="en-US" sz="1200" dirty="0">
                <a:solidFill>
                  <a:srgbClr val="3D7B7B"/>
                </a:solidFill>
                <a:latin typeface="Andale Mono" panose="020B0509000000000004" pitchFamily="49" charset="0"/>
              </a:rPr>
              <a:t># Optimal next period to order in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717171"/>
                </a:solidFill>
                <a:latin typeface="Andale Mono" panose="020B0509000000000004" pitchFamily="49" charset="0"/>
              </a:rPr>
              <a:t>[0, 3, 5, 5, 5]</a:t>
            </a:r>
            <a:endParaRPr lang="en-US" sz="1200" dirty="0">
              <a:latin typeface="Andale Mono" panose="020B05090000000000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6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4391-059C-4063-704F-FFA0F7E65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76600"/>
            <a:ext cx="7771596" cy="572700"/>
          </a:xfrm>
        </p:spPr>
        <p:txBody>
          <a:bodyPr/>
          <a:lstStyle/>
          <a:p>
            <a:r>
              <a:rPr lang="en-US" dirty="0" err="1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stockpyl</a:t>
            </a:r>
            <a:r>
              <a:rPr lang="en-US" dirty="0"/>
              <a:t>: Single-echelon inventory optimization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2B9F3-1F36-55E1-82C0-F030F6AD8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49300"/>
            <a:ext cx="6327639" cy="2860200"/>
          </a:xfrm>
        </p:spPr>
        <p:txBody>
          <a:bodyPr/>
          <a:lstStyle/>
          <a:p>
            <a:r>
              <a:rPr lang="en-US" dirty="0"/>
              <a:t>Finite-horizon stochastic inventory problems (via DP):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257E60-92E2-B5F5-DDB1-84C6797FCD8A}"/>
              </a:ext>
            </a:extLst>
          </p:cNvPr>
          <p:cNvSpPr txBox="1"/>
          <p:nvPr/>
        </p:nvSpPr>
        <p:spPr>
          <a:xfrm>
            <a:off x="882798" y="1773936"/>
            <a:ext cx="7868010" cy="304698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sz="1200" dirty="0">
                <a:solidFill>
                  <a:srgbClr val="008000"/>
                </a:solidFill>
                <a:latin typeface="Andale Mono" panose="020B0509000000000004" pitchFamily="49" charset="0"/>
              </a:rPr>
              <a:t>from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Andale Mono" panose="020B0509000000000004" pitchFamily="49" charset="0"/>
              </a:rPr>
              <a:t>stockpyl.finite_horizon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Andale Mono" panose="020B0509000000000004" pitchFamily="49" charset="0"/>
              </a:rPr>
              <a:t>import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 err="1">
                <a:latin typeface="Andale Mono" panose="020B0509000000000004" pitchFamily="49" charset="0"/>
              </a:rPr>
              <a:t>finite_horizon_dp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</a:rPr>
              <a:t>T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5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</a:rPr>
              <a:t>h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1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</a:rPr>
              <a:t>p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20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 err="1">
                <a:latin typeface="Andale Mono" panose="020B0509000000000004" pitchFamily="49" charset="0"/>
              </a:rPr>
              <a:t>h_terminal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1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 err="1">
                <a:latin typeface="Andale Mono" panose="020B0509000000000004" pitchFamily="49" charset="0"/>
              </a:rPr>
              <a:t>p_terminal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20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</a:rPr>
              <a:t>c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2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</a:rPr>
              <a:t>K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50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</a:rPr>
              <a:t>mu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100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</a:rPr>
              <a:t>sigma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20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</a:rPr>
              <a:t>s, S, cost, _, _, _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 err="1">
                <a:latin typeface="Andale Mono" panose="020B0509000000000004" pitchFamily="49" charset="0"/>
              </a:rPr>
              <a:t>finite_horizon_dp</a:t>
            </a:r>
            <a:r>
              <a:rPr lang="en-US" sz="1200" dirty="0">
                <a:latin typeface="Andale Mono" panose="020B0509000000000004" pitchFamily="49" charset="0"/>
              </a:rPr>
              <a:t>(T, h, p, </a:t>
            </a:r>
            <a:r>
              <a:rPr lang="en-US" sz="1200" dirty="0" err="1">
                <a:latin typeface="Andale Mono" panose="020B0509000000000004" pitchFamily="49" charset="0"/>
              </a:rPr>
              <a:t>h_terminal</a:t>
            </a:r>
            <a:r>
              <a:rPr lang="en-US" sz="1200" dirty="0">
                <a:latin typeface="Andale Mono" panose="020B0509000000000004" pitchFamily="49" charset="0"/>
              </a:rPr>
              <a:t>, </a:t>
            </a:r>
            <a:r>
              <a:rPr lang="en-US" sz="1200" dirty="0" err="1">
                <a:latin typeface="Andale Mono" panose="020B0509000000000004" pitchFamily="49" charset="0"/>
              </a:rPr>
              <a:t>p_terminal</a:t>
            </a:r>
            <a:r>
              <a:rPr lang="en-US" sz="1200" dirty="0">
                <a:latin typeface="Andale Mono" panose="020B0509000000000004" pitchFamily="49" charset="0"/>
              </a:rPr>
              <a:t>, c, K, mu, sigma)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</a:rPr>
              <a:t>s </a:t>
            </a:r>
            <a:r>
              <a:rPr lang="en-US" sz="1200" dirty="0">
                <a:solidFill>
                  <a:srgbClr val="3D7B7B"/>
                </a:solidFill>
                <a:latin typeface="Andale Mono" panose="020B0509000000000004" pitchFamily="49" charset="0"/>
              </a:rPr>
              <a:t># Reorder points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717171"/>
                </a:solidFill>
                <a:latin typeface="Andale Mono" panose="020B0509000000000004" pitchFamily="49" charset="0"/>
              </a:rPr>
              <a:t>[0, 110, 110, 110, 110, 111]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</a:rPr>
              <a:t>S </a:t>
            </a:r>
            <a:r>
              <a:rPr lang="en-US" sz="1200" dirty="0">
                <a:solidFill>
                  <a:srgbClr val="3D7B7B"/>
                </a:solidFill>
                <a:latin typeface="Andale Mono" panose="020B0509000000000004" pitchFamily="49" charset="0"/>
              </a:rPr>
              <a:t># Order-up-to levels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717171"/>
                </a:solidFill>
                <a:latin typeface="Andale Mono" panose="020B0509000000000004" pitchFamily="49" charset="0"/>
              </a:rPr>
              <a:t>[0, 133.0, 133.0, 133.0, 133.0, 126.0]</a:t>
            </a:r>
            <a:endParaRPr lang="en-US" sz="1200" dirty="0">
              <a:latin typeface="Andale Mono" panose="020B05090000000000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18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4391-059C-4063-704F-FFA0F7E65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76600"/>
            <a:ext cx="7771596" cy="572700"/>
          </a:xfrm>
        </p:spPr>
        <p:txBody>
          <a:bodyPr/>
          <a:lstStyle/>
          <a:p>
            <a:r>
              <a:rPr lang="en-US" dirty="0" err="1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stockpyl</a:t>
            </a:r>
            <a:r>
              <a:rPr lang="en-US" dirty="0"/>
              <a:t>: MEIO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2B9F3-1F36-55E1-82C0-F030F6AD8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30033"/>
            <a:ext cx="8439108" cy="2860200"/>
          </a:xfrm>
        </p:spPr>
        <p:txBody>
          <a:bodyPr/>
          <a:lstStyle/>
          <a:p>
            <a:r>
              <a:rPr lang="en-US" dirty="0"/>
              <a:t>Chen and Zheng (1994) (based on Clark and Scarf (1960)) for serial systems: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257E60-92E2-B5F5-DDB1-84C6797FCD8A}"/>
              </a:ext>
            </a:extLst>
          </p:cNvPr>
          <p:cNvSpPr txBox="1"/>
          <p:nvPr/>
        </p:nvSpPr>
        <p:spPr>
          <a:xfrm>
            <a:off x="882798" y="1654669"/>
            <a:ext cx="7868010" cy="341632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sz="1200" dirty="0">
                <a:solidFill>
                  <a:srgbClr val="008000"/>
                </a:solidFill>
                <a:latin typeface="Andale Mono" panose="020B0509000000000004" pitchFamily="49" charset="0"/>
              </a:rPr>
              <a:t>from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Andale Mono" panose="020B0509000000000004" pitchFamily="49" charset="0"/>
              </a:rPr>
              <a:t>stockpyl.supply_chain_network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Andale Mono" panose="020B0509000000000004" pitchFamily="49" charset="0"/>
              </a:rPr>
              <a:t>import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 err="1">
                <a:latin typeface="Andale Mono" panose="020B0509000000000004" pitchFamily="49" charset="0"/>
              </a:rPr>
              <a:t>serial_system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solidFill>
                  <a:srgbClr val="008000"/>
                </a:solidFill>
                <a:latin typeface="Andale Mono" panose="020B0509000000000004" pitchFamily="49" charset="0"/>
              </a:rPr>
              <a:t>from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Andale Mono" panose="020B0509000000000004" pitchFamily="49" charset="0"/>
              </a:rPr>
              <a:t>stockpyl.ssm_serial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Andale Mono" panose="020B0509000000000004" pitchFamily="49" charset="0"/>
              </a:rPr>
              <a:t>import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 err="1">
                <a:latin typeface="Andale Mono" panose="020B0509000000000004" pitchFamily="49" charset="0"/>
              </a:rPr>
              <a:t>optimize_base_stock_levels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</a:rPr>
              <a:t>network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 err="1">
                <a:latin typeface="Andale Mono" panose="020B0509000000000004" pitchFamily="49" charset="0"/>
              </a:rPr>
              <a:t>serial_system</a:t>
            </a:r>
            <a:r>
              <a:rPr lang="en-US" sz="1200" dirty="0">
                <a:latin typeface="Andale Mono" panose="020B0509000000000004" pitchFamily="49" charset="0"/>
              </a:rPr>
              <a:t>(	</a:t>
            </a:r>
            <a:r>
              <a:rPr lang="en-US" sz="1200" dirty="0">
                <a:solidFill>
                  <a:srgbClr val="3D7B7B"/>
                </a:solidFill>
                <a:latin typeface="Andale Mono" panose="020B0509000000000004" pitchFamily="49" charset="0"/>
              </a:rPr>
              <a:t># Build network.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... </a:t>
            </a:r>
            <a:r>
              <a:rPr lang="en-US" sz="1200" dirty="0" err="1">
                <a:latin typeface="Andale Mono" panose="020B0509000000000004" pitchFamily="49" charset="0"/>
              </a:rPr>
              <a:t>num_nodes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=3</a:t>
            </a:r>
            <a:r>
              <a:rPr lang="en-US" sz="1200" dirty="0">
                <a:latin typeface="Andale Mono" panose="020B0509000000000004" pitchFamily="49" charset="0"/>
              </a:rPr>
              <a:t>,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... </a:t>
            </a:r>
            <a:r>
              <a:rPr lang="en-US" sz="1200" dirty="0" err="1">
                <a:latin typeface="Andale Mono" panose="020B0509000000000004" pitchFamily="49" charset="0"/>
              </a:rPr>
              <a:t>node_order_in_system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[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3</a:t>
            </a:r>
            <a:r>
              <a:rPr lang="en-US" sz="1200" dirty="0">
                <a:latin typeface="Andale Mono" panose="020B0509000000000004" pitchFamily="49" charset="0"/>
              </a:rPr>
              <a:t>,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2</a:t>
            </a:r>
            <a:r>
              <a:rPr lang="en-US" sz="1200" dirty="0">
                <a:latin typeface="Andale Mono" panose="020B0509000000000004" pitchFamily="49" charset="0"/>
              </a:rPr>
              <a:t>,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1</a:t>
            </a:r>
            <a:r>
              <a:rPr lang="en-US" sz="1200" dirty="0">
                <a:latin typeface="Andale Mono" panose="020B0509000000000004" pitchFamily="49" charset="0"/>
              </a:rPr>
              <a:t>],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... </a:t>
            </a:r>
            <a:r>
              <a:rPr lang="en-US" sz="1200" dirty="0" err="1">
                <a:latin typeface="Andale Mono" panose="020B0509000000000004" pitchFamily="49" charset="0"/>
              </a:rPr>
              <a:t>echelon_holding_cost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[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4</a:t>
            </a:r>
            <a:r>
              <a:rPr lang="en-US" sz="1200" dirty="0">
                <a:latin typeface="Andale Mono" panose="020B0509000000000004" pitchFamily="49" charset="0"/>
              </a:rPr>
              <a:t>,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3</a:t>
            </a:r>
            <a:r>
              <a:rPr lang="en-US" sz="1200" dirty="0">
                <a:latin typeface="Andale Mono" panose="020B0509000000000004" pitchFamily="49" charset="0"/>
              </a:rPr>
              <a:t>,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1</a:t>
            </a:r>
            <a:r>
              <a:rPr lang="en-US" sz="1200" dirty="0">
                <a:latin typeface="Andale Mono" panose="020B0509000000000004" pitchFamily="49" charset="0"/>
              </a:rPr>
              <a:t>],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... </a:t>
            </a:r>
            <a:r>
              <a:rPr lang="en-US" sz="1200" dirty="0" err="1">
                <a:latin typeface="Andale Mono" panose="020B0509000000000004" pitchFamily="49" charset="0"/>
              </a:rPr>
              <a:t>local_holding_cost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[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4</a:t>
            </a:r>
            <a:r>
              <a:rPr lang="en-US" sz="1200" dirty="0">
                <a:latin typeface="Andale Mono" panose="020B0509000000000004" pitchFamily="49" charset="0"/>
              </a:rPr>
              <a:t>,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7</a:t>
            </a:r>
            <a:r>
              <a:rPr lang="en-US" sz="1200" dirty="0">
                <a:latin typeface="Andale Mono" panose="020B0509000000000004" pitchFamily="49" charset="0"/>
              </a:rPr>
              <a:t>,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8</a:t>
            </a:r>
            <a:r>
              <a:rPr lang="en-US" sz="1200" dirty="0">
                <a:latin typeface="Andale Mono" panose="020B0509000000000004" pitchFamily="49" charset="0"/>
              </a:rPr>
              <a:t>],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... </a:t>
            </a:r>
            <a:r>
              <a:rPr lang="en-US" sz="1200" dirty="0" err="1">
                <a:latin typeface="Andale Mono" panose="020B0509000000000004" pitchFamily="49" charset="0"/>
              </a:rPr>
              <a:t>shipment_lead_time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[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1</a:t>
            </a:r>
            <a:r>
              <a:rPr lang="en-US" sz="1200" dirty="0">
                <a:latin typeface="Andale Mono" panose="020B0509000000000004" pitchFamily="49" charset="0"/>
              </a:rPr>
              <a:t>,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1</a:t>
            </a:r>
            <a:r>
              <a:rPr lang="en-US" sz="1200" dirty="0">
                <a:latin typeface="Andale Mono" panose="020B0509000000000004" pitchFamily="49" charset="0"/>
              </a:rPr>
              <a:t>,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2</a:t>
            </a:r>
            <a:r>
              <a:rPr lang="en-US" sz="1200" dirty="0">
                <a:latin typeface="Andale Mono" panose="020B0509000000000004" pitchFamily="49" charset="0"/>
              </a:rPr>
              <a:t>],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... </a:t>
            </a:r>
            <a:r>
              <a:rPr lang="en-US" sz="1200" dirty="0" err="1">
                <a:latin typeface="Andale Mono" panose="020B0509000000000004" pitchFamily="49" charset="0"/>
              </a:rPr>
              <a:t>stockout_cost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=40</a:t>
            </a:r>
            <a:r>
              <a:rPr lang="en-US" sz="1200" dirty="0">
                <a:latin typeface="Andale Mono" panose="020B0509000000000004" pitchFamily="49" charset="0"/>
              </a:rPr>
              <a:t>,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... </a:t>
            </a:r>
            <a:r>
              <a:rPr lang="en-US" sz="1200" dirty="0" err="1">
                <a:latin typeface="Andale Mono" panose="020B0509000000000004" pitchFamily="49" charset="0"/>
              </a:rPr>
              <a:t>demand_type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solidFill>
                  <a:srgbClr val="BA2121"/>
                </a:solidFill>
                <a:latin typeface="Andale Mono" panose="020B0509000000000004" pitchFamily="49" charset="0"/>
              </a:rPr>
              <a:t>'N’</a:t>
            </a:r>
            <a:r>
              <a:rPr lang="en-US" sz="1200" dirty="0">
                <a:latin typeface="Andale Mono" panose="020B0509000000000004" pitchFamily="49" charset="0"/>
              </a:rPr>
              <a:t>,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... </a:t>
            </a:r>
            <a:r>
              <a:rPr lang="en-US" sz="1200" dirty="0">
                <a:latin typeface="Andale Mono" panose="020B0509000000000004" pitchFamily="49" charset="0"/>
              </a:rPr>
              <a:t>mean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=10</a:t>
            </a:r>
            <a:r>
              <a:rPr lang="en-US" sz="1200" dirty="0">
                <a:latin typeface="Andale Mono" panose="020B0509000000000004" pitchFamily="49" charset="0"/>
              </a:rPr>
              <a:t>,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... </a:t>
            </a:r>
            <a:r>
              <a:rPr lang="en-US" sz="1200" dirty="0" err="1">
                <a:latin typeface="Andale Mono" panose="020B0509000000000004" pitchFamily="49" charset="0"/>
              </a:rPr>
              <a:t>standard_deviation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=2</a:t>
            </a:r>
            <a:r>
              <a:rPr lang="en-US" sz="1200" dirty="0">
                <a:latin typeface="Andale Mono" panose="020B0509000000000004" pitchFamily="49" charset="0"/>
              </a:rPr>
              <a:t>)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 err="1">
                <a:latin typeface="Andale Mono" panose="020B0509000000000004" pitchFamily="49" charset="0"/>
              </a:rPr>
              <a:t>S_star</a:t>
            </a:r>
            <a:r>
              <a:rPr lang="en-US" sz="1200" dirty="0">
                <a:latin typeface="Andale Mono" panose="020B0509000000000004" pitchFamily="49" charset="0"/>
              </a:rPr>
              <a:t>, </a:t>
            </a:r>
            <a:r>
              <a:rPr lang="en-US" sz="1200" dirty="0" err="1">
                <a:latin typeface="Andale Mono" panose="020B0509000000000004" pitchFamily="49" charset="0"/>
              </a:rPr>
              <a:t>C_star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 err="1">
                <a:latin typeface="Andale Mono" panose="020B0509000000000004" pitchFamily="49" charset="0"/>
              </a:rPr>
              <a:t>optimize_base_stock_levels</a:t>
            </a:r>
            <a:r>
              <a:rPr lang="en-US" sz="1200" dirty="0">
                <a:latin typeface="Andale Mono" panose="020B0509000000000004" pitchFamily="49" charset="0"/>
              </a:rPr>
              <a:t>(network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network)</a:t>
            </a:r>
            <a:r>
              <a:rPr lang="en-US" sz="1200" dirty="0">
                <a:solidFill>
                  <a:srgbClr val="3D7B7B"/>
                </a:solidFill>
                <a:latin typeface="Andale Mono" panose="020B0509000000000004" pitchFamily="49" charset="0"/>
              </a:rPr>
              <a:t> # Optimize. </a:t>
            </a:r>
            <a:endParaRPr lang="en-US" sz="1200" dirty="0">
              <a:latin typeface="Andale Mono" panose="020B0509000000000004" pitchFamily="49" charset="0"/>
            </a:endParaRP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solidFill>
                  <a:srgbClr val="008000"/>
                </a:solidFill>
                <a:latin typeface="Andale Mono" panose="020B0509000000000004" pitchFamily="49" charset="0"/>
              </a:rPr>
              <a:t>print</a:t>
            </a:r>
            <a:r>
              <a:rPr lang="en-US" sz="1200" dirty="0">
                <a:latin typeface="Andale Mono" panose="020B0509000000000004" pitchFamily="49" charset="0"/>
              </a:rPr>
              <a:t>(</a:t>
            </a:r>
            <a:r>
              <a:rPr lang="en-US" sz="1200" dirty="0" err="1">
                <a:solidFill>
                  <a:srgbClr val="BA2121"/>
                </a:solidFill>
                <a:latin typeface="Andale Mono" panose="020B0509000000000004" pitchFamily="49" charset="0"/>
              </a:rPr>
              <a:t>f"Optimal</a:t>
            </a:r>
            <a:r>
              <a:rPr lang="en-US" sz="1200" dirty="0">
                <a:solidFill>
                  <a:srgbClr val="BA2121"/>
                </a:solidFill>
                <a:latin typeface="Andale Mono" panose="020B0509000000000004" pitchFamily="49" charset="0"/>
              </a:rPr>
              <a:t> echelon base-stock levels = </a:t>
            </a:r>
            <a:r>
              <a:rPr lang="en-US" sz="1200" dirty="0">
                <a:solidFill>
                  <a:srgbClr val="A45A77"/>
                </a:solidFill>
                <a:latin typeface="Andale Mono" panose="020B0509000000000004" pitchFamily="49" charset="0"/>
              </a:rPr>
              <a:t>{</a:t>
            </a:r>
            <a:r>
              <a:rPr lang="en-US" sz="1200" dirty="0" err="1">
                <a:latin typeface="Andale Mono" panose="020B0509000000000004" pitchFamily="49" charset="0"/>
              </a:rPr>
              <a:t>S_star</a:t>
            </a:r>
            <a:r>
              <a:rPr lang="en-US" sz="1200" dirty="0">
                <a:solidFill>
                  <a:srgbClr val="A45A77"/>
                </a:solidFill>
                <a:latin typeface="Andale Mono" panose="020B0509000000000004" pitchFamily="49" charset="0"/>
              </a:rPr>
              <a:t>}</a:t>
            </a:r>
            <a:r>
              <a:rPr lang="en-US" sz="1200" dirty="0">
                <a:solidFill>
                  <a:srgbClr val="BA2121"/>
                </a:solidFill>
                <a:latin typeface="Andale Mono" panose="020B0509000000000004" pitchFamily="49" charset="0"/>
              </a:rPr>
              <a:t>"</a:t>
            </a:r>
            <a:r>
              <a:rPr lang="en-US" sz="1200" dirty="0">
                <a:latin typeface="Andale Mono" panose="020B0509000000000004" pitchFamily="49" charset="0"/>
              </a:rPr>
              <a:t>) </a:t>
            </a:r>
          </a:p>
          <a:p>
            <a:r>
              <a:rPr lang="en-US" sz="1200" dirty="0">
                <a:solidFill>
                  <a:srgbClr val="717171"/>
                </a:solidFill>
                <a:latin typeface="Andale Mono" panose="020B0509000000000004" pitchFamily="49" charset="0"/>
              </a:rPr>
              <a:t>Optimal echelon base-stock levels = {3: 44.1689463285519, 2: 34.93248526934437, 1: 25.69602421013684}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solidFill>
                  <a:srgbClr val="008000"/>
                </a:solidFill>
                <a:latin typeface="Andale Mono" panose="020B0509000000000004" pitchFamily="49" charset="0"/>
              </a:rPr>
              <a:t>print</a:t>
            </a:r>
            <a:r>
              <a:rPr lang="en-US" sz="1200" dirty="0">
                <a:latin typeface="Andale Mono" panose="020B0509000000000004" pitchFamily="49" charset="0"/>
              </a:rPr>
              <a:t>(</a:t>
            </a:r>
            <a:r>
              <a:rPr lang="en-US" sz="1200" dirty="0" err="1">
                <a:solidFill>
                  <a:srgbClr val="BA2121"/>
                </a:solidFill>
                <a:latin typeface="Andale Mono" panose="020B0509000000000004" pitchFamily="49" charset="0"/>
              </a:rPr>
              <a:t>f"Optimal</a:t>
            </a:r>
            <a:r>
              <a:rPr lang="en-US" sz="1200" dirty="0">
                <a:solidFill>
                  <a:srgbClr val="BA2121"/>
                </a:solidFill>
                <a:latin typeface="Andale Mono" panose="020B0509000000000004" pitchFamily="49" charset="0"/>
              </a:rPr>
              <a:t> expected cost per period = </a:t>
            </a:r>
            <a:r>
              <a:rPr lang="en-US" sz="1200" dirty="0">
                <a:solidFill>
                  <a:srgbClr val="A45A77"/>
                </a:solidFill>
                <a:latin typeface="Andale Mono" panose="020B0509000000000004" pitchFamily="49" charset="0"/>
              </a:rPr>
              <a:t>{</a:t>
            </a:r>
            <a:r>
              <a:rPr lang="en-US" sz="1200" dirty="0" err="1">
                <a:latin typeface="Andale Mono" panose="020B0509000000000004" pitchFamily="49" charset="0"/>
              </a:rPr>
              <a:t>C_star</a:t>
            </a:r>
            <a:r>
              <a:rPr lang="en-US" sz="1200" dirty="0">
                <a:solidFill>
                  <a:srgbClr val="A45A77"/>
                </a:solidFill>
                <a:latin typeface="Andale Mono" panose="020B0509000000000004" pitchFamily="49" charset="0"/>
              </a:rPr>
              <a:t>}</a:t>
            </a:r>
            <a:r>
              <a:rPr lang="en-US" sz="1200" dirty="0">
                <a:solidFill>
                  <a:srgbClr val="BA2121"/>
                </a:solidFill>
                <a:latin typeface="Andale Mono" panose="020B0509000000000004" pitchFamily="49" charset="0"/>
              </a:rPr>
              <a:t>"</a:t>
            </a:r>
            <a:r>
              <a:rPr lang="en-US" sz="1200" dirty="0">
                <a:latin typeface="Andale Mono" panose="020B0509000000000004" pitchFamily="49" charset="0"/>
              </a:rPr>
              <a:t>) </a:t>
            </a:r>
            <a:r>
              <a:rPr lang="en-US" sz="1200" dirty="0">
                <a:solidFill>
                  <a:srgbClr val="717171"/>
                </a:solidFill>
                <a:latin typeface="Andale Mono" panose="020B0509000000000004" pitchFamily="49" charset="0"/>
              </a:rPr>
              <a:t>Optimal expected cost per period = 227.15328525645054</a:t>
            </a:r>
            <a:endParaRPr lang="en-US" sz="1200" dirty="0">
              <a:latin typeface="Andale Mono" panose="020B05090000000000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43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4391-059C-4063-704F-FFA0F7E65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76600"/>
            <a:ext cx="7771596" cy="572700"/>
          </a:xfrm>
        </p:spPr>
        <p:txBody>
          <a:bodyPr/>
          <a:lstStyle/>
          <a:p>
            <a:r>
              <a:rPr lang="en-US" dirty="0" err="1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stockpyl</a:t>
            </a:r>
            <a:r>
              <a:rPr lang="en-US" dirty="0"/>
              <a:t>: MEIO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2B9F3-1F36-55E1-82C0-F030F6AD8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9300"/>
            <a:ext cx="7868010" cy="2860200"/>
          </a:xfrm>
        </p:spPr>
        <p:txBody>
          <a:bodyPr/>
          <a:lstStyle/>
          <a:p>
            <a:r>
              <a:rPr lang="en-US" dirty="0"/>
              <a:t>DP for GSM for tree networks (Graves and Willems 2000):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257E60-92E2-B5F5-DDB1-84C6797FCD8A}"/>
              </a:ext>
            </a:extLst>
          </p:cNvPr>
          <p:cNvSpPr txBox="1"/>
          <p:nvPr/>
        </p:nvSpPr>
        <p:spPr>
          <a:xfrm>
            <a:off x="882798" y="1773936"/>
            <a:ext cx="7868010" cy="193899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sz="1200" dirty="0">
                <a:solidFill>
                  <a:srgbClr val="008000"/>
                </a:solidFill>
                <a:latin typeface="Andale Mono" panose="020B0509000000000004" pitchFamily="49" charset="0"/>
              </a:rPr>
              <a:t>from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Andale Mono" panose="020B0509000000000004" pitchFamily="49" charset="0"/>
              </a:rPr>
              <a:t>stockpyl.gsm_tree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Andale Mono" panose="020B0509000000000004" pitchFamily="49" charset="0"/>
              </a:rPr>
              <a:t>import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 err="1">
                <a:latin typeface="Andale Mono" panose="020B0509000000000004" pitchFamily="49" charset="0"/>
              </a:rPr>
              <a:t>optimize_committed_service_times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solidFill>
                  <a:srgbClr val="008000"/>
                </a:solidFill>
                <a:latin typeface="Andale Mono" panose="020B0509000000000004" pitchFamily="49" charset="0"/>
              </a:rPr>
              <a:t>from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Andale Mono" panose="020B0509000000000004" pitchFamily="49" charset="0"/>
              </a:rPr>
              <a:t>stockpyl.instances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Andale Mono" panose="020B0509000000000004" pitchFamily="49" charset="0"/>
              </a:rPr>
              <a:t>import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 err="1">
                <a:latin typeface="Andale Mono" panose="020B0509000000000004" pitchFamily="49" charset="0"/>
              </a:rPr>
              <a:t>load_instance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solidFill>
                  <a:srgbClr val="3D7B7B"/>
                </a:solidFill>
                <a:latin typeface="Andale Mono" panose="020B0509000000000004" pitchFamily="49" charset="0"/>
              </a:rPr>
              <a:t># Load a named instance, Example 6.5 from </a:t>
            </a:r>
            <a:r>
              <a:rPr lang="en-US" sz="1200" dirty="0" err="1">
                <a:solidFill>
                  <a:srgbClr val="3D7B7B"/>
                </a:solidFill>
                <a:latin typeface="Andale Mono" panose="020B0509000000000004" pitchFamily="49" charset="0"/>
              </a:rPr>
              <a:t>FoSCT</a:t>
            </a:r>
            <a:r>
              <a:rPr lang="en-US" sz="1200" dirty="0">
                <a:solidFill>
                  <a:srgbClr val="3D7B7B"/>
                </a:solidFill>
                <a:latin typeface="Andale Mono" panose="020B0509000000000004" pitchFamily="49" charset="0"/>
              </a:rPr>
              <a:t>.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</a:rPr>
              <a:t>tree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 err="1">
                <a:latin typeface="Andale Mono" panose="020B0509000000000004" pitchFamily="49" charset="0"/>
              </a:rPr>
              <a:t>load_instance</a:t>
            </a:r>
            <a:r>
              <a:rPr lang="en-US" sz="1200" dirty="0">
                <a:latin typeface="Andale Mono" panose="020B0509000000000004" pitchFamily="49" charset="0"/>
              </a:rPr>
              <a:t>(</a:t>
            </a:r>
            <a:r>
              <a:rPr lang="en-US" sz="1200" dirty="0">
                <a:solidFill>
                  <a:srgbClr val="BA2121"/>
                </a:solidFill>
                <a:latin typeface="Andale Mono" panose="020B0509000000000004" pitchFamily="49" charset="0"/>
              </a:rPr>
              <a:t>"example_6_5"</a:t>
            </a:r>
            <a:r>
              <a:rPr lang="en-US" sz="1200" dirty="0">
                <a:latin typeface="Andale Mono" panose="020B0509000000000004" pitchFamily="49" charset="0"/>
              </a:rPr>
              <a:t>)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solidFill>
                  <a:srgbClr val="3D7B7B"/>
                </a:solidFill>
                <a:latin typeface="Andale Mono" panose="020B0509000000000004" pitchFamily="49" charset="0"/>
              </a:rPr>
              <a:t># Optimize committed service times.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 err="1">
                <a:latin typeface="Andale Mono" panose="020B0509000000000004" pitchFamily="49" charset="0"/>
              </a:rPr>
              <a:t>opt_cst</a:t>
            </a:r>
            <a:r>
              <a:rPr lang="en-US" sz="1200" dirty="0">
                <a:latin typeface="Andale Mono" panose="020B0509000000000004" pitchFamily="49" charset="0"/>
              </a:rPr>
              <a:t>, </a:t>
            </a:r>
            <a:r>
              <a:rPr lang="en-US" sz="1200" dirty="0" err="1">
                <a:latin typeface="Andale Mono" panose="020B0509000000000004" pitchFamily="49" charset="0"/>
              </a:rPr>
              <a:t>opt_cost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 err="1">
                <a:latin typeface="Andale Mono" panose="020B0509000000000004" pitchFamily="49" charset="0"/>
              </a:rPr>
              <a:t>optimize_committed_service_times</a:t>
            </a:r>
            <a:r>
              <a:rPr lang="en-US" sz="1200" dirty="0">
                <a:latin typeface="Andale Mono" panose="020B0509000000000004" pitchFamily="49" charset="0"/>
              </a:rPr>
              <a:t>(tree)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solidFill>
                  <a:srgbClr val="008000"/>
                </a:solidFill>
                <a:latin typeface="Andale Mono" panose="020B0509000000000004" pitchFamily="49" charset="0"/>
              </a:rPr>
              <a:t>print</a:t>
            </a:r>
            <a:r>
              <a:rPr lang="en-US" sz="1200" dirty="0">
                <a:latin typeface="Andale Mono" panose="020B0509000000000004" pitchFamily="49" charset="0"/>
              </a:rPr>
              <a:t>(</a:t>
            </a:r>
            <a:r>
              <a:rPr lang="en-US" sz="1200" dirty="0" err="1">
                <a:solidFill>
                  <a:srgbClr val="BA2121"/>
                </a:solidFill>
                <a:latin typeface="Andale Mono" panose="020B0509000000000004" pitchFamily="49" charset="0"/>
              </a:rPr>
              <a:t>f"Optimal</a:t>
            </a:r>
            <a:r>
              <a:rPr lang="en-US" sz="1200" dirty="0">
                <a:solidFill>
                  <a:srgbClr val="BA2121"/>
                </a:solidFill>
                <a:latin typeface="Andale Mono" panose="020B0509000000000004" pitchFamily="49" charset="0"/>
              </a:rPr>
              <a:t> CSTs = </a:t>
            </a:r>
            <a:r>
              <a:rPr lang="en-US" sz="1200" dirty="0">
                <a:solidFill>
                  <a:srgbClr val="A45A77"/>
                </a:solidFill>
                <a:latin typeface="Andale Mono" panose="020B0509000000000004" pitchFamily="49" charset="0"/>
              </a:rPr>
              <a:t>{</a:t>
            </a:r>
            <a:r>
              <a:rPr lang="en-US" sz="1200" dirty="0" err="1">
                <a:latin typeface="Andale Mono" panose="020B0509000000000004" pitchFamily="49" charset="0"/>
              </a:rPr>
              <a:t>opt_cst</a:t>
            </a:r>
            <a:r>
              <a:rPr lang="en-US" sz="1200" dirty="0">
                <a:solidFill>
                  <a:srgbClr val="A45A77"/>
                </a:solidFill>
                <a:latin typeface="Andale Mono" panose="020B0509000000000004" pitchFamily="49" charset="0"/>
              </a:rPr>
              <a:t>}</a:t>
            </a:r>
            <a:r>
              <a:rPr lang="en-US" sz="1200" dirty="0">
                <a:solidFill>
                  <a:srgbClr val="BA2121"/>
                </a:solidFill>
                <a:latin typeface="Andale Mono" panose="020B0509000000000004" pitchFamily="49" charset="0"/>
              </a:rPr>
              <a:t>"</a:t>
            </a:r>
            <a:r>
              <a:rPr lang="en-US" sz="1200" dirty="0">
                <a:latin typeface="Andale Mono" panose="020B0509000000000004" pitchFamily="49" charset="0"/>
              </a:rPr>
              <a:t>) </a:t>
            </a:r>
          </a:p>
          <a:p>
            <a:r>
              <a:rPr lang="en-US" sz="1200" dirty="0">
                <a:solidFill>
                  <a:srgbClr val="717171"/>
                </a:solidFill>
                <a:latin typeface="Andale Mono" panose="020B0509000000000004" pitchFamily="49" charset="0"/>
              </a:rPr>
              <a:t>Optimal CSTs = {1: 0, 3: 0, 2: 0, 4: 1}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solidFill>
                  <a:srgbClr val="008000"/>
                </a:solidFill>
                <a:latin typeface="Andale Mono" panose="020B0509000000000004" pitchFamily="49" charset="0"/>
              </a:rPr>
              <a:t>print</a:t>
            </a:r>
            <a:r>
              <a:rPr lang="en-US" sz="1200" dirty="0">
                <a:latin typeface="Andale Mono" panose="020B0509000000000004" pitchFamily="49" charset="0"/>
              </a:rPr>
              <a:t>(</a:t>
            </a:r>
            <a:r>
              <a:rPr lang="en-US" sz="1200" dirty="0" err="1">
                <a:solidFill>
                  <a:srgbClr val="BA2121"/>
                </a:solidFill>
                <a:latin typeface="Andale Mono" panose="020B0509000000000004" pitchFamily="49" charset="0"/>
              </a:rPr>
              <a:t>f"Optimal</a:t>
            </a:r>
            <a:r>
              <a:rPr lang="en-US" sz="1200" dirty="0">
                <a:solidFill>
                  <a:srgbClr val="BA2121"/>
                </a:solidFill>
                <a:latin typeface="Andale Mono" panose="020B0509000000000004" pitchFamily="49" charset="0"/>
              </a:rPr>
              <a:t> expected cost per period = </a:t>
            </a:r>
            <a:r>
              <a:rPr lang="en-US" sz="1200" dirty="0">
                <a:solidFill>
                  <a:srgbClr val="A45A77"/>
                </a:solidFill>
                <a:latin typeface="Andale Mono" panose="020B0509000000000004" pitchFamily="49" charset="0"/>
              </a:rPr>
              <a:t>{</a:t>
            </a:r>
            <a:r>
              <a:rPr lang="en-US" sz="1200" dirty="0" err="1">
                <a:latin typeface="Andale Mono" panose="020B0509000000000004" pitchFamily="49" charset="0"/>
              </a:rPr>
              <a:t>opt_cost</a:t>
            </a:r>
            <a:r>
              <a:rPr lang="en-US" sz="1200" dirty="0">
                <a:solidFill>
                  <a:srgbClr val="A45A77"/>
                </a:solidFill>
                <a:latin typeface="Andale Mono" panose="020B0509000000000004" pitchFamily="49" charset="0"/>
              </a:rPr>
              <a:t>}</a:t>
            </a:r>
            <a:r>
              <a:rPr lang="en-US" sz="1200" dirty="0">
                <a:solidFill>
                  <a:srgbClr val="BA2121"/>
                </a:solidFill>
                <a:latin typeface="Andale Mono" panose="020B0509000000000004" pitchFamily="49" charset="0"/>
              </a:rPr>
              <a:t>"</a:t>
            </a:r>
            <a:r>
              <a:rPr lang="en-US" sz="1200" dirty="0">
                <a:latin typeface="Andale Mono" panose="020B0509000000000004" pitchFamily="49" charset="0"/>
              </a:rPr>
              <a:t>) </a:t>
            </a:r>
          </a:p>
          <a:p>
            <a:r>
              <a:rPr lang="en-US" sz="1200" dirty="0">
                <a:solidFill>
                  <a:srgbClr val="717171"/>
                </a:solidFill>
                <a:latin typeface="Andale Mono" panose="020B0509000000000004" pitchFamily="49" charset="0"/>
              </a:rPr>
              <a:t>Optimal expected cost per period = 8.277916867529369</a:t>
            </a:r>
            <a:endParaRPr lang="en-US" sz="1200" dirty="0">
              <a:latin typeface="Andale Mono" panose="020B05090000000000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48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4391-059C-4063-704F-FFA0F7E65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76600"/>
            <a:ext cx="7771596" cy="572700"/>
          </a:xfrm>
        </p:spPr>
        <p:txBody>
          <a:bodyPr/>
          <a:lstStyle/>
          <a:p>
            <a:r>
              <a:rPr lang="en-US" dirty="0" err="1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stockpyl</a:t>
            </a:r>
            <a:r>
              <a:rPr lang="en-US" dirty="0"/>
              <a:t>: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2B9F3-1F36-55E1-82C0-F030F6AD8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9300"/>
            <a:ext cx="7868010" cy="2860200"/>
          </a:xfrm>
        </p:spPr>
        <p:txBody>
          <a:bodyPr/>
          <a:lstStyle/>
          <a:p>
            <a:r>
              <a:rPr lang="en-US" dirty="0"/>
              <a:t>Simulation for very general multi-echelon systems: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257E60-92E2-B5F5-DDB1-84C6797FCD8A}"/>
              </a:ext>
            </a:extLst>
          </p:cNvPr>
          <p:cNvSpPr txBox="1"/>
          <p:nvPr/>
        </p:nvSpPr>
        <p:spPr>
          <a:xfrm>
            <a:off x="882798" y="1773936"/>
            <a:ext cx="7868010" cy="249299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8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&gt;&gt;&gt; </a:t>
            </a:r>
            <a:r>
              <a:rPr lang="en-US" sz="1200" b="1" dirty="0">
                <a:solidFill>
                  <a:srgbClr val="008000"/>
                </a:solidFill>
                <a:latin typeface="Andale Mono" panose="020B0509000000000004" pitchFamily="49" charset="0"/>
              </a:rPr>
              <a:t>from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b="1" dirty="0" err="1">
                <a:solidFill>
                  <a:srgbClr val="0000FF"/>
                </a:solidFill>
                <a:latin typeface="Andale Mono" panose="020B0509000000000004" pitchFamily="49" charset="0"/>
              </a:rPr>
              <a:t>stockpyl.supply_chain_network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latin typeface="Andale Mono" panose="020B0509000000000004" pitchFamily="49" charset="0"/>
              </a:rPr>
              <a:t>import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 err="1">
                <a:latin typeface="Andale Mono" panose="020B0509000000000004" pitchFamily="49" charset="0"/>
              </a:rPr>
              <a:t>echelon_to_local_base_stock_levels</a:t>
            </a:r>
            <a:endParaRPr lang="en-US" sz="1200" dirty="0">
              <a:latin typeface="Andale Mono" panose="020B0509000000000004" pitchFamily="49" charset="0"/>
            </a:endParaRPr>
          </a:p>
          <a:p>
            <a:r>
              <a:rPr lang="en-US" sz="1200" b="1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b="1" dirty="0">
                <a:solidFill>
                  <a:srgbClr val="008000"/>
                </a:solidFill>
                <a:latin typeface="Andale Mono" panose="020B0509000000000004" pitchFamily="49" charset="0"/>
              </a:rPr>
              <a:t>from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b="1" dirty="0" err="1">
                <a:solidFill>
                  <a:srgbClr val="0000FF"/>
                </a:solidFill>
                <a:latin typeface="Andale Mono" panose="020B0509000000000004" pitchFamily="49" charset="0"/>
              </a:rPr>
              <a:t>stockpyl.sim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latin typeface="Andale Mono" panose="020B0509000000000004" pitchFamily="49" charset="0"/>
              </a:rPr>
              <a:t>import</a:t>
            </a:r>
            <a:r>
              <a:rPr lang="en-US" sz="1200" dirty="0">
                <a:latin typeface="Andale Mono" panose="020B0509000000000004" pitchFamily="49" charset="0"/>
              </a:rPr>
              <a:t> simulation </a:t>
            </a:r>
          </a:p>
          <a:p>
            <a:r>
              <a:rPr lang="en-US" sz="1200" b="1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b="1" dirty="0">
                <a:solidFill>
                  <a:srgbClr val="008000"/>
                </a:solidFill>
                <a:latin typeface="Andale Mono" panose="020B0509000000000004" pitchFamily="49" charset="0"/>
              </a:rPr>
              <a:t>from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b="1" dirty="0" err="1">
                <a:solidFill>
                  <a:srgbClr val="0000FF"/>
                </a:solidFill>
                <a:latin typeface="Andale Mono" panose="020B0509000000000004" pitchFamily="49" charset="0"/>
              </a:rPr>
              <a:t>stockpyl.policy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latin typeface="Andale Mono" panose="020B0509000000000004" pitchFamily="49" charset="0"/>
              </a:rPr>
              <a:t>import</a:t>
            </a:r>
            <a:r>
              <a:rPr lang="en-US" sz="1200" dirty="0">
                <a:latin typeface="Andale Mono" panose="020B0509000000000004" pitchFamily="49" charset="0"/>
              </a:rPr>
              <a:t> Policy </a:t>
            </a:r>
          </a:p>
          <a:p>
            <a:r>
              <a:rPr lang="en-US" sz="1200" b="1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i="1" dirty="0">
                <a:solidFill>
                  <a:srgbClr val="3D7B7B"/>
                </a:solidFill>
                <a:latin typeface="Andale Mono" panose="020B0509000000000004" pitchFamily="49" charset="0"/>
              </a:rPr>
              <a:t># Convert to local base-stock levels and set nodes' inventory policies.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b="1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 err="1">
                <a:latin typeface="Andale Mono" panose="020B0509000000000004" pitchFamily="49" charset="0"/>
              </a:rPr>
              <a:t>S_star_local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 err="1">
                <a:latin typeface="Andale Mono" panose="020B0509000000000004" pitchFamily="49" charset="0"/>
              </a:rPr>
              <a:t>echelon_to_local_base_stock_levels</a:t>
            </a:r>
            <a:r>
              <a:rPr lang="en-US" sz="1200" dirty="0">
                <a:latin typeface="Andale Mono" panose="020B0509000000000004" pitchFamily="49" charset="0"/>
              </a:rPr>
              <a:t>(network, </a:t>
            </a:r>
            <a:r>
              <a:rPr lang="en-US" sz="1200" dirty="0" err="1">
                <a:latin typeface="Andale Mono" panose="020B0509000000000004" pitchFamily="49" charset="0"/>
              </a:rPr>
              <a:t>S_star</a:t>
            </a:r>
            <a:r>
              <a:rPr lang="en-US" sz="1200" dirty="0">
                <a:latin typeface="Andale Mono" panose="020B0509000000000004" pitchFamily="49" charset="0"/>
              </a:rPr>
              <a:t>) </a:t>
            </a:r>
          </a:p>
          <a:p>
            <a:r>
              <a:rPr lang="en-US" sz="1200" b="1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b="1" dirty="0">
                <a:solidFill>
                  <a:srgbClr val="008000"/>
                </a:solidFill>
                <a:latin typeface="Andale Mono" panose="020B0509000000000004" pitchFamily="49" charset="0"/>
              </a:rPr>
              <a:t>for</a:t>
            </a:r>
            <a:r>
              <a:rPr lang="en-US" sz="1200" dirty="0">
                <a:latin typeface="Andale Mono" panose="020B0509000000000004" pitchFamily="49" charset="0"/>
              </a:rPr>
              <a:t> n </a:t>
            </a:r>
            <a:r>
              <a:rPr lang="en-US" sz="1200" b="1" dirty="0">
                <a:solidFill>
                  <a:srgbClr val="AA22FF"/>
                </a:solidFill>
                <a:latin typeface="Andale Mono" panose="020B0509000000000004" pitchFamily="49" charset="0"/>
              </a:rPr>
              <a:t>in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 err="1">
                <a:latin typeface="Andale Mono" panose="020B0509000000000004" pitchFamily="49" charset="0"/>
              </a:rPr>
              <a:t>network</a:t>
            </a:r>
            <a:r>
              <a:rPr lang="en-US" sz="1200" dirty="0" err="1">
                <a:solidFill>
                  <a:srgbClr val="666666"/>
                </a:solidFill>
                <a:latin typeface="Andale Mono" panose="020B0509000000000004" pitchFamily="49" charset="0"/>
              </a:rPr>
              <a:t>.</a:t>
            </a:r>
            <a:r>
              <a:rPr lang="en-US" sz="1200" dirty="0" err="1">
                <a:latin typeface="Andale Mono" panose="020B0509000000000004" pitchFamily="49" charset="0"/>
              </a:rPr>
              <a:t>nodes</a:t>
            </a:r>
            <a:r>
              <a:rPr lang="en-US" sz="1200" dirty="0">
                <a:latin typeface="Andale Mono" panose="020B0509000000000004" pitchFamily="49" charset="0"/>
              </a:rPr>
              <a:t>: </a:t>
            </a:r>
          </a:p>
          <a:p>
            <a:r>
              <a:rPr lang="en-US" sz="1200" b="1" dirty="0">
                <a:solidFill>
                  <a:srgbClr val="000080"/>
                </a:solidFill>
                <a:latin typeface="Andale Mono" panose="020B0509000000000004" pitchFamily="49" charset="0"/>
              </a:rPr>
              <a:t>... </a:t>
            </a:r>
            <a:r>
              <a:rPr lang="en-US" sz="1200" dirty="0" err="1">
                <a:latin typeface="Andale Mono" panose="020B0509000000000004" pitchFamily="49" charset="0"/>
              </a:rPr>
              <a:t>n</a:t>
            </a:r>
            <a:r>
              <a:rPr lang="en-US" sz="1200" dirty="0" err="1">
                <a:solidFill>
                  <a:srgbClr val="666666"/>
                </a:solidFill>
                <a:latin typeface="Andale Mono" panose="020B0509000000000004" pitchFamily="49" charset="0"/>
              </a:rPr>
              <a:t>.</a:t>
            </a:r>
            <a:r>
              <a:rPr lang="en-US" sz="1200" dirty="0" err="1">
                <a:latin typeface="Andale Mono" panose="020B0509000000000004" pitchFamily="49" charset="0"/>
              </a:rPr>
              <a:t>inventory_policy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Policy(</a:t>
            </a:r>
            <a:r>
              <a:rPr lang="en-US" sz="1200" dirty="0">
                <a:solidFill>
                  <a:srgbClr val="008000"/>
                </a:solidFill>
                <a:latin typeface="Andale Mono" panose="020B0509000000000004" pitchFamily="49" charset="0"/>
              </a:rPr>
              <a:t>type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solidFill>
                  <a:srgbClr val="BA2121"/>
                </a:solidFill>
                <a:latin typeface="Andale Mono" panose="020B0509000000000004" pitchFamily="49" charset="0"/>
              </a:rPr>
              <a:t>'BS'</a:t>
            </a:r>
            <a:r>
              <a:rPr lang="en-US" sz="1200" dirty="0">
                <a:latin typeface="Andale Mono" panose="020B0509000000000004" pitchFamily="49" charset="0"/>
              </a:rPr>
              <a:t>, </a:t>
            </a:r>
            <a:r>
              <a:rPr lang="en-US" sz="1200" dirty="0" err="1">
                <a:latin typeface="Andale Mono" panose="020B0509000000000004" pitchFamily="49" charset="0"/>
              </a:rPr>
              <a:t>base_stock_level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 err="1">
                <a:latin typeface="Andale Mono" panose="020B0509000000000004" pitchFamily="49" charset="0"/>
              </a:rPr>
              <a:t>S_star_local</a:t>
            </a:r>
            <a:r>
              <a:rPr lang="en-US" sz="1200" dirty="0">
                <a:latin typeface="Andale Mono" panose="020B0509000000000004" pitchFamily="49" charset="0"/>
              </a:rPr>
              <a:t>[</a:t>
            </a:r>
            <a:r>
              <a:rPr lang="en-US" sz="1200" dirty="0" err="1">
                <a:latin typeface="Andale Mono" panose="020B0509000000000004" pitchFamily="49" charset="0"/>
              </a:rPr>
              <a:t>n</a:t>
            </a:r>
            <a:r>
              <a:rPr lang="en-US" sz="1200" dirty="0" err="1">
                <a:solidFill>
                  <a:srgbClr val="666666"/>
                </a:solidFill>
                <a:latin typeface="Andale Mono" panose="020B0509000000000004" pitchFamily="49" charset="0"/>
              </a:rPr>
              <a:t>.</a:t>
            </a:r>
            <a:r>
              <a:rPr lang="en-US" sz="1200" dirty="0" err="1">
                <a:latin typeface="Andale Mono" panose="020B0509000000000004" pitchFamily="49" charset="0"/>
              </a:rPr>
              <a:t>index</a:t>
            </a:r>
            <a:r>
              <a:rPr lang="en-US" sz="1200" dirty="0">
                <a:latin typeface="Andale Mono" panose="020B0509000000000004" pitchFamily="49" charset="0"/>
              </a:rPr>
              <a:t>], node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n) </a:t>
            </a:r>
          </a:p>
          <a:p>
            <a:r>
              <a:rPr lang="en-US" sz="1200" b="1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i="1" dirty="0">
                <a:solidFill>
                  <a:srgbClr val="3D7B7B"/>
                </a:solidFill>
                <a:latin typeface="Andale Mono" panose="020B0509000000000004" pitchFamily="49" charset="0"/>
              </a:rPr>
              <a:t># Simulate the system.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b="1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latin typeface="Andale Mono" panose="020B0509000000000004" pitchFamily="49" charset="0"/>
              </a:rPr>
              <a:t>T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1000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200" b="1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 err="1">
                <a:latin typeface="Andale Mono" panose="020B0509000000000004" pitchFamily="49" charset="0"/>
              </a:rPr>
              <a:t>total_cost</a:t>
            </a:r>
            <a:r>
              <a:rPr lang="en-US" sz="1200" dirty="0">
                <a:latin typeface="Andale Mono" panose="020B0509000000000004" pitchFamily="49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 simulation(network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network, </a:t>
            </a:r>
            <a:r>
              <a:rPr lang="en-US" sz="1200" dirty="0" err="1">
                <a:latin typeface="Andale Mono" panose="020B0509000000000004" pitchFamily="49" charset="0"/>
              </a:rPr>
              <a:t>num_periods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</a:t>
            </a:r>
            <a:r>
              <a:rPr lang="en-US" sz="1200" dirty="0">
                <a:latin typeface="Andale Mono" panose="020B0509000000000004" pitchFamily="49" charset="0"/>
              </a:rPr>
              <a:t>T, </a:t>
            </a:r>
            <a:r>
              <a:rPr lang="en-US" sz="1200" dirty="0" err="1">
                <a:latin typeface="Andale Mono" panose="020B0509000000000004" pitchFamily="49" charset="0"/>
              </a:rPr>
              <a:t>rand_seed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=42</a:t>
            </a:r>
            <a:r>
              <a:rPr lang="en-US" sz="1200" dirty="0">
                <a:latin typeface="Andale Mono" panose="020B0509000000000004" pitchFamily="49" charset="0"/>
              </a:rPr>
              <a:t>) </a:t>
            </a:r>
          </a:p>
          <a:p>
            <a:r>
              <a:rPr lang="en-US" sz="1200" b="1" dirty="0">
                <a:solidFill>
                  <a:srgbClr val="000080"/>
                </a:solidFill>
                <a:latin typeface="Andale Mono" panose="020B0509000000000004" pitchFamily="49" charset="0"/>
              </a:rPr>
              <a:t>&gt;&gt;&gt; </a:t>
            </a:r>
            <a:r>
              <a:rPr lang="en-US" sz="1200" dirty="0">
                <a:solidFill>
                  <a:srgbClr val="008000"/>
                </a:solidFill>
                <a:latin typeface="Andale Mono" panose="020B0509000000000004" pitchFamily="49" charset="0"/>
              </a:rPr>
              <a:t>print</a:t>
            </a:r>
            <a:r>
              <a:rPr lang="en-US" sz="1200" dirty="0">
                <a:latin typeface="Andale Mono" panose="020B0509000000000004" pitchFamily="49" charset="0"/>
              </a:rPr>
              <a:t>(</a:t>
            </a:r>
            <a:r>
              <a:rPr lang="en-US" sz="1200" dirty="0" err="1">
                <a:solidFill>
                  <a:srgbClr val="BA2121"/>
                </a:solidFill>
                <a:latin typeface="Andale Mono" panose="020B0509000000000004" pitchFamily="49" charset="0"/>
              </a:rPr>
              <a:t>f"Average</a:t>
            </a:r>
            <a:r>
              <a:rPr lang="en-US" sz="1200" dirty="0">
                <a:solidFill>
                  <a:srgbClr val="BA2121"/>
                </a:solidFill>
                <a:latin typeface="Andale Mono" panose="020B0509000000000004" pitchFamily="49" charset="0"/>
              </a:rPr>
              <a:t> total cost per period = </a:t>
            </a:r>
            <a:r>
              <a:rPr lang="en-US" sz="1200" b="1" dirty="0">
                <a:solidFill>
                  <a:srgbClr val="A45A77"/>
                </a:solidFill>
                <a:latin typeface="Andale Mono" panose="020B0509000000000004" pitchFamily="49" charset="0"/>
              </a:rPr>
              <a:t>{</a:t>
            </a:r>
            <a:r>
              <a:rPr lang="en-US" sz="1200" dirty="0" err="1">
                <a:latin typeface="Andale Mono" panose="020B0509000000000004" pitchFamily="49" charset="0"/>
              </a:rPr>
              <a:t>total_cost</a:t>
            </a:r>
            <a:r>
              <a:rPr lang="en-US" sz="1200" dirty="0">
                <a:solidFill>
                  <a:srgbClr val="666666"/>
                </a:solidFill>
                <a:latin typeface="Andale Mono" panose="020B0509000000000004" pitchFamily="49" charset="0"/>
              </a:rPr>
              <a:t>/</a:t>
            </a:r>
            <a:r>
              <a:rPr lang="en-US" sz="1200" dirty="0">
                <a:latin typeface="Andale Mono" panose="020B0509000000000004" pitchFamily="49" charset="0"/>
              </a:rPr>
              <a:t>T</a:t>
            </a:r>
            <a:r>
              <a:rPr lang="en-US" sz="1200" b="1" dirty="0">
                <a:solidFill>
                  <a:srgbClr val="A45A77"/>
                </a:solidFill>
                <a:latin typeface="Andale Mono" panose="020B0509000000000004" pitchFamily="49" charset="0"/>
              </a:rPr>
              <a:t>}</a:t>
            </a:r>
            <a:r>
              <a:rPr lang="en-US" sz="1200" dirty="0">
                <a:solidFill>
                  <a:srgbClr val="BA2121"/>
                </a:solidFill>
                <a:latin typeface="Andale Mono" panose="020B0509000000000004" pitchFamily="49" charset="0"/>
              </a:rPr>
              <a:t>"</a:t>
            </a:r>
            <a:r>
              <a:rPr lang="en-US" sz="1200" dirty="0">
                <a:latin typeface="Andale Mono" panose="020B0509000000000004" pitchFamily="49" charset="0"/>
              </a:rPr>
              <a:t>) </a:t>
            </a:r>
          </a:p>
          <a:p>
            <a:r>
              <a:rPr lang="en-US" sz="1200" dirty="0">
                <a:solidFill>
                  <a:srgbClr val="717171"/>
                </a:solidFill>
                <a:latin typeface="Andale Mono" panose="020B0509000000000004" pitchFamily="49" charset="0"/>
              </a:rPr>
              <a:t>Average total cost per period = 226.16794575837224</a:t>
            </a:r>
            <a:endParaRPr lang="en-US" sz="1200" dirty="0">
              <a:latin typeface="Andale Mono" panose="020B05090000000000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74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95426-8C8B-1843-954C-BB824C5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install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90C6B-083F-F39B-FEB3-DFE856592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49300"/>
            <a:ext cx="7418279" cy="2860200"/>
          </a:xfrm>
        </p:spPr>
        <p:txBody>
          <a:bodyPr/>
          <a:lstStyle/>
          <a:p>
            <a:r>
              <a:rPr lang="en-US" dirty="0"/>
              <a:t>From a terminal: </a:t>
            </a:r>
          </a:p>
          <a:p>
            <a:endParaRPr lang="en-US" sz="1600" dirty="0">
              <a:solidFill>
                <a:srgbClr val="BA2121"/>
              </a:solidFill>
              <a:latin typeface="Andale Mono" panose="020B0509000000000004" pitchFamily="49" charset="0"/>
              <a:cs typeface="Arial"/>
              <a:sym typeface="Arial"/>
            </a:endParaRPr>
          </a:p>
          <a:p>
            <a:endParaRPr lang="en-US" sz="1600" dirty="0">
              <a:solidFill>
                <a:srgbClr val="BA2121"/>
              </a:solidFill>
              <a:latin typeface="Andale Mono" panose="020B0509000000000004" pitchFamily="49" charset="0"/>
              <a:cs typeface="Arial"/>
              <a:sym typeface="Arial"/>
            </a:endParaRPr>
          </a:p>
          <a:p>
            <a:r>
              <a:rPr lang="en-US" dirty="0"/>
              <a:t>From </a:t>
            </a:r>
            <a:r>
              <a:rPr lang="en-US" dirty="0" err="1"/>
              <a:t>Colab</a:t>
            </a:r>
            <a:r>
              <a:rPr lang="en-US" dirty="0"/>
              <a:t>/</a:t>
            </a:r>
            <a:r>
              <a:rPr lang="en-US" dirty="0" err="1"/>
              <a:t>Jupyter</a:t>
            </a:r>
            <a:r>
              <a:rPr lang="en-US" dirty="0"/>
              <a:t> notebook:</a:t>
            </a:r>
          </a:p>
          <a:p>
            <a:endParaRPr lang="en-US" sz="1400" dirty="0">
              <a:solidFill>
                <a:srgbClr val="BA2121"/>
              </a:solidFill>
              <a:latin typeface="Andale Mono" panose="020B0509000000000004" pitchFamily="49" charset="0"/>
              <a:cs typeface="Arial"/>
              <a:sym typeface="Arial"/>
            </a:endParaRPr>
          </a:p>
          <a:p>
            <a:endParaRPr lang="en-US" sz="1400" dirty="0">
              <a:solidFill>
                <a:srgbClr val="BA2121"/>
              </a:solidFill>
              <a:latin typeface="Andale Mono" panose="020B0509000000000004" pitchFamily="49" charset="0"/>
              <a:cs typeface="Arial"/>
              <a:sym typeface="Arial"/>
            </a:endParaRPr>
          </a:p>
          <a:p>
            <a:endParaRPr lang="en-US" sz="1400" dirty="0">
              <a:solidFill>
                <a:srgbClr val="BA2121"/>
              </a:solidFill>
              <a:latin typeface="Andale Mono" panose="020B0509000000000004" pitchFamily="49" charset="0"/>
              <a:cs typeface="Arial"/>
              <a:sym typeface="Arial"/>
            </a:endParaRPr>
          </a:p>
          <a:p>
            <a:endParaRPr lang="en-US" sz="1400" dirty="0">
              <a:solidFill>
                <a:srgbClr val="BA2121"/>
              </a:solidFill>
              <a:latin typeface="Andale Mono" panose="020B0509000000000004" pitchFamily="49" charset="0"/>
              <a:cs typeface="Arial"/>
              <a:sym typeface="Arial"/>
            </a:endParaRPr>
          </a:p>
          <a:p>
            <a:r>
              <a:rPr lang="en-US" sz="1600" dirty="0">
                <a:latin typeface="Andale Mono" panose="020B0509000000000004" pitchFamily="49" charset="0"/>
                <a:hlinkClick r:id="rId2"/>
              </a:rPr>
              <a:t>github.com/LarrySnyder/RLforInventory</a:t>
            </a:r>
            <a:r>
              <a:rPr lang="en-US" sz="1600" dirty="0">
                <a:latin typeface="Andale Mono" panose="020B0509000000000004" pitchFamily="49" charset="0"/>
              </a:rPr>
              <a:t> &gt; </a:t>
            </a:r>
            <a:r>
              <a:rPr lang="en-US" sz="1600" dirty="0">
                <a:solidFill>
                  <a:srgbClr val="C00000"/>
                </a:solidFill>
                <a:latin typeface="Andale Mono" panose="020B0509000000000004" pitchFamily="49" charset="0"/>
              </a:rPr>
              <a:t>notebooks</a:t>
            </a:r>
            <a:r>
              <a:rPr lang="en-US" sz="1600" dirty="0">
                <a:latin typeface="Andale Mono" panose="020B0509000000000004" pitchFamily="49" charset="0"/>
              </a:rPr>
              <a:t> &gt; </a:t>
            </a:r>
            <a:r>
              <a:rPr lang="en-US" sz="1600" dirty="0" err="1">
                <a:solidFill>
                  <a:srgbClr val="C00000"/>
                </a:solidFill>
                <a:latin typeface="Andale Mono" panose="020B0509000000000004" pitchFamily="49" charset="0"/>
              </a:rPr>
              <a:t>A_Quick_Tour_of_Stockpyl.ipynb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for a short overview</a:t>
            </a:r>
          </a:p>
          <a:p>
            <a:pPr lvl="1">
              <a:spcBef>
                <a:spcPts val="0"/>
              </a:spcBef>
            </a:pPr>
            <a:r>
              <a:rPr lang="en-US" dirty="0"/>
              <a:t>(But we won’t go through this notebook today)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4E8E5-A288-BF77-36AC-AE5A90A0CFD9}"/>
              </a:ext>
            </a:extLst>
          </p:cNvPr>
          <p:cNvSpPr txBox="1"/>
          <p:nvPr/>
        </p:nvSpPr>
        <p:spPr>
          <a:xfrm>
            <a:off x="882798" y="1869385"/>
            <a:ext cx="7868010" cy="3385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ndale Mono" panose="020B0509000000000004" pitchFamily="49" charset="0"/>
              </a:rPr>
              <a:t>pip install </a:t>
            </a:r>
            <a:r>
              <a:rPr lang="en-US" sz="1600" dirty="0" err="1">
                <a:latin typeface="Andale Mono" panose="020B0509000000000004" pitchFamily="49" charset="0"/>
              </a:rPr>
              <a:t>stockpyl</a:t>
            </a:r>
            <a:endParaRPr lang="en-US" sz="1600" dirty="0">
              <a:latin typeface="Andale Mono" panose="020B05090000000000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55E55-F914-1454-7A01-2DC996A9E2D6}"/>
              </a:ext>
            </a:extLst>
          </p:cNvPr>
          <p:cNvSpPr txBox="1"/>
          <p:nvPr/>
        </p:nvSpPr>
        <p:spPr>
          <a:xfrm>
            <a:off x="882798" y="2728024"/>
            <a:ext cx="7868010" cy="3385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ndale Mono" panose="020B0509000000000004" pitchFamily="49" charset="0"/>
              </a:rPr>
              <a:t>!pip install </a:t>
            </a:r>
            <a:r>
              <a:rPr lang="en-US" sz="1600" dirty="0" err="1">
                <a:latin typeface="Andale Mono" panose="020B0509000000000004" pitchFamily="49" charset="0"/>
              </a:rPr>
              <a:t>stockpyl</a:t>
            </a:r>
            <a:endParaRPr lang="en-US" sz="1600" dirty="0">
              <a:latin typeface="Andale Mono" panose="020B05090000000000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87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D442F-496B-2344-9D86-3A042C93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48" y="880905"/>
            <a:ext cx="6137704" cy="393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07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D3AB78-09FD-FD49-B0CA-45A5263B251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A7676E-0483-2643-AFCD-D938354DED53}"/>
              </a:ext>
            </a:extLst>
          </p:cNvPr>
          <p:cNvSpPr/>
          <p:nvPr/>
        </p:nvSpPr>
        <p:spPr>
          <a:xfrm>
            <a:off x="1" y="0"/>
            <a:ext cx="9133937" cy="5143500"/>
          </a:xfrm>
          <a:prstGeom prst="rect">
            <a:avLst/>
          </a:prstGeom>
          <a:solidFill>
            <a:schemeClr val="accent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A486C4-F224-F540-B642-1A1B6FFE1AF1}"/>
              </a:ext>
            </a:extLst>
          </p:cNvPr>
          <p:cNvSpPr/>
          <p:nvPr/>
        </p:nvSpPr>
        <p:spPr>
          <a:xfrm>
            <a:off x="0" y="264611"/>
            <a:ext cx="9144000" cy="51435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D6EB50-E7B7-7F47-87A7-C40F8264C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97" r="11569" b="-1"/>
          <a:stretch/>
        </p:blipFill>
        <p:spPr>
          <a:xfrm>
            <a:off x="-17215" y="1"/>
            <a:ext cx="3925874" cy="4657964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ADD2C-0200-344B-9923-233FCF07A990}"/>
              </a:ext>
            </a:extLst>
          </p:cNvPr>
          <p:cNvSpPr txBox="1"/>
          <p:nvPr/>
        </p:nvSpPr>
        <p:spPr>
          <a:xfrm>
            <a:off x="4331895" y="1233356"/>
            <a:ext cx="437847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roxima Nova" panose="02000506030000020004" pitchFamily="2" charset="0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  <a:p>
            <a:endParaRPr lang="en-US" sz="4000" b="1" dirty="0">
              <a:solidFill>
                <a:schemeClr val="bg1"/>
              </a:solidFill>
              <a:latin typeface="Proxima Nova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larry.snyder@lehigh.edu</a:t>
            </a:r>
          </a:p>
          <a:p>
            <a:r>
              <a:rPr lang="en-US" sz="16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https://</a:t>
            </a:r>
            <a:r>
              <a:rPr lang="en-US" sz="1600" dirty="0" err="1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coral.ise.lehigh.edu</a:t>
            </a:r>
            <a:r>
              <a:rPr lang="en-US" sz="16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larry</a:t>
            </a:r>
            <a:r>
              <a:rPr lang="en-US" sz="16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/</a:t>
            </a:r>
          </a:p>
          <a:p>
            <a:endParaRPr lang="en-US" sz="16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Proxima Nova" panose="02000506030000020004" pitchFamily="2" charset="0"/>
              </a:rPr>
              <a:t>Supported in part by NSF grants NSF:CCF:1618717, NSF:CMMI:1663256, NSF:CCF:1740796, and XSEDE:DDM180004.</a:t>
            </a:r>
          </a:p>
          <a:p>
            <a:endParaRPr lang="en-US" sz="4000" b="1" dirty="0">
              <a:solidFill>
                <a:schemeClr val="bg1"/>
              </a:solidFill>
              <a:latin typeface="Proxima Nova" panose="02000506030000020004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289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CF5C4-EAA3-4C4D-86B9-0A691E90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587" y="682543"/>
            <a:ext cx="3420826" cy="435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48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3292A7-B7F6-BF4E-B645-5EEA9276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beer game</a:t>
            </a:r>
          </a:p>
        </p:txBody>
      </p:sp>
      <p:pic>
        <p:nvPicPr>
          <p:cNvPr id="5" name="Picture 2" descr="https://cdn-images-1.medium.com/max/1000/1*cMMTpu3HwYms2O_FFNXOQw.png">
            <a:extLst>
              <a:ext uri="{FF2B5EF4-FFF2-40B4-BE49-F238E27FC236}">
                <a16:creationId xmlns:a16="http://schemas.microsoft.com/office/drawing/2014/main" id="{2A8F0204-29A0-BA47-8C34-06F36D8C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34" y="1311592"/>
            <a:ext cx="5553131" cy="370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37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D3C40F-3C09-11FB-0D07-64C31B8F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695" y="947218"/>
            <a:ext cx="6206610" cy="3838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7772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F13554B-2B25-05F1-0B5B-EE8A09CA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7274E4-3670-04D1-04BB-3EAB7BD75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9300"/>
            <a:ext cx="6134820" cy="2860200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The newsvendor problem as a multi-armed bandit</a:t>
            </a:r>
          </a:p>
          <a:p>
            <a:r>
              <a:rPr lang="en-US" dirty="0"/>
              <a:t>The multi-period newsvendor problem as an MDP</a:t>
            </a:r>
          </a:p>
          <a:p>
            <a:r>
              <a:rPr lang="en-US" dirty="0"/>
              <a:t>The beer game as a deep RL problem</a:t>
            </a:r>
          </a:p>
        </p:txBody>
      </p:sp>
    </p:spTree>
    <p:extLst>
      <p:ext uri="{BB962C8B-B14F-4D97-AF65-F5344CB8AC3E}">
        <p14:creationId xmlns:p14="http://schemas.microsoft.com/office/powerpoint/2010/main" val="2095660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2836D-D045-C27D-20D6-193F87438D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B3A0B-BF09-CA3E-FB7D-91394FB823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0</a:t>
            </a:r>
          </a:p>
        </p:txBody>
      </p:sp>
    </p:spTree>
    <p:extLst>
      <p:ext uri="{BB962C8B-B14F-4D97-AF65-F5344CB8AC3E}">
        <p14:creationId xmlns:p14="http://schemas.microsoft.com/office/powerpoint/2010/main" val="3493966518"/>
      </p:ext>
    </p:extLst>
  </p:cSld>
  <p:clrMapOvr>
    <a:masterClrMapping/>
  </p:clrMapOvr>
</p:sld>
</file>

<file path=ppt/theme/theme1.xml><?xml version="1.0" encoding="utf-8"?>
<a:theme xmlns:a="http://schemas.openxmlformats.org/drawingml/2006/main" name="LU Presentation Template: Version 2">
  <a:themeElements>
    <a:clrScheme name="Lehigh – 2018">
      <a:dk1>
        <a:srgbClr val="401C0F"/>
      </a:dk1>
      <a:lt1>
        <a:srgbClr val="FFFFFF"/>
      </a:lt1>
      <a:dk2>
        <a:srgbClr val="E5312F"/>
      </a:dk2>
      <a:lt2>
        <a:srgbClr val="FED13B"/>
      </a:lt2>
      <a:accent1>
        <a:srgbClr val="52A0D2"/>
      </a:accent1>
      <a:accent2>
        <a:srgbClr val="C4BDB3"/>
      </a:accent2>
      <a:accent3>
        <a:srgbClr val="72BBAE"/>
      </a:accent3>
      <a:accent4>
        <a:srgbClr val="94C6E5"/>
      </a:accent4>
      <a:accent5>
        <a:srgbClr val="DAD7D2"/>
      </a:accent5>
      <a:accent6>
        <a:srgbClr val="A6D5CE"/>
      </a:accent6>
      <a:hlink>
        <a:srgbClr val="53A1D4"/>
      </a:hlink>
      <a:folHlink>
        <a:srgbClr val="4381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ehigh – 2018">
    <a:dk1>
      <a:srgbClr val="401C0F"/>
    </a:dk1>
    <a:lt1>
      <a:srgbClr val="FFFFFF"/>
    </a:lt1>
    <a:dk2>
      <a:srgbClr val="E5312F"/>
    </a:dk2>
    <a:lt2>
      <a:srgbClr val="FED13B"/>
    </a:lt2>
    <a:accent1>
      <a:srgbClr val="52A0D2"/>
    </a:accent1>
    <a:accent2>
      <a:srgbClr val="C4BDB3"/>
    </a:accent2>
    <a:accent3>
      <a:srgbClr val="72BBAE"/>
    </a:accent3>
    <a:accent4>
      <a:srgbClr val="94C6E5"/>
    </a:accent4>
    <a:accent5>
      <a:srgbClr val="DAD7D2"/>
    </a:accent5>
    <a:accent6>
      <a:srgbClr val="A6D5CE"/>
    </a:accent6>
    <a:hlink>
      <a:srgbClr val="53A1D4"/>
    </a:hlink>
    <a:folHlink>
      <a:srgbClr val="4381A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9839</TotalTime>
  <Words>2309</Words>
  <Application>Microsoft Macintosh PowerPoint</Application>
  <PresentationFormat>On-screen Show (16:9)</PresentationFormat>
  <Paragraphs>426</Paragraphs>
  <Slides>41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Cambria Math</vt:lpstr>
      <vt:lpstr>Proxima Nova</vt:lpstr>
      <vt:lpstr>Arial</vt:lpstr>
      <vt:lpstr>Andale Mono</vt:lpstr>
      <vt:lpstr>Tahoma</vt:lpstr>
      <vt:lpstr>CMU Typewriter Text</vt:lpstr>
      <vt:lpstr>Merriweather</vt:lpstr>
      <vt:lpstr>Georgia</vt:lpstr>
      <vt:lpstr>LU Presentation Template: Version 2</vt:lpstr>
      <vt:lpstr>Reinforcement Learning for Inventory Optimization</vt:lpstr>
      <vt:lpstr>Slides are on GitHub repo</vt:lpstr>
      <vt:lpstr>PowerPoint Presentation</vt:lpstr>
      <vt:lpstr>PowerPoint Presentation</vt:lpstr>
      <vt:lpstr>PowerPoint Presentation</vt:lpstr>
      <vt:lpstr>The beer game</vt:lpstr>
      <vt:lpstr>PowerPoint Presentation</vt:lpstr>
      <vt:lpstr>Outline</vt:lpstr>
      <vt:lpstr>Introduction</vt:lpstr>
      <vt:lpstr>The newsvendor problem</vt:lpstr>
      <vt:lpstr>The newsvendor problem</vt:lpstr>
      <vt:lpstr>The newsvendor problem: Formulation</vt:lpstr>
      <vt:lpstr>The newsvendor problem: Optimal solution</vt:lpstr>
      <vt:lpstr>The newsvendor problem: Intuition</vt:lpstr>
      <vt:lpstr>RL for the newsvendor problem</vt:lpstr>
      <vt:lpstr>The multi-period newsvendor (MPNV) problem</vt:lpstr>
      <vt:lpstr>The MPNV: Inventory dynamics</vt:lpstr>
      <vt:lpstr>It turns out …</vt:lpstr>
      <vt:lpstr>Base-stock policies</vt:lpstr>
      <vt:lpstr>“Policy”</vt:lpstr>
      <vt:lpstr>Three flavors of MPNV</vt:lpstr>
      <vt:lpstr>The MPNV: Optimal solution </vt:lpstr>
      <vt:lpstr>RL for the MPNV</vt:lpstr>
      <vt:lpstr>Multi-echelon inventory optimization (MEIO)</vt:lpstr>
      <vt:lpstr>Multi-echelon inventory optimization (MEIO)</vt:lpstr>
      <vt:lpstr>Serial systems</vt:lpstr>
      <vt:lpstr>RL for MEIO</vt:lpstr>
      <vt:lpstr>Centralized vs. decentralized control</vt:lpstr>
      <vt:lpstr>Centralized vs. decentralized control</vt:lpstr>
      <vt:lpstr>Centralized vs. decentralized control</vt:lpstr>
      <vt:lpstr>Inventory theory: References</vt:lpstr>
      <vt:lpstr>stockpyl</vt:lpstr>
      <vt:lpstr>stockpyl: Single-echelon inventory optimization </vt:lpstr>
      <vt:lpstr>stockpyl: Single-echelon inventory optimization </vt:lpstr>
      <vt:lpstr>stockpyl: Single-echelon inventory optimization </vt:lpstr>
      <vt:lpstr>stockpyl: MEIO</vt:lpstr>
      <vt:lpstr>stockpyl: MEIO</vt:lpstr>
      <vt:lpstr>stockpyl: Simulation</vt:lpstr>
      <vt:lpstr>To install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Larry Snyder</cp:lastModifiedBy>
  <cp:revision>156</cp:revision>
  <dcterms:modified xsi:type="dcterms:W3CDTF">2022-08-18T13:09:34Z</dcterms:modified>
</cp:coreProperties>
</file>